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6" r:id="rId1"/>
    <p:sldMasterId id="2147483713" r:id="rId2"/>
  </p:sldMasterIdLst>
  <p:notesMasterIdLst>
    <p:notesMasterId r:id="rId19"/>
  </p:notesMasterIdLst>
  <p:sldIdLst>
    <p:sldId id="256" r:id="rId3"/>
    <p:sldId id="271" r:id="rId4"/>
    <p:sldId id="257" r:id="rId5"/>
    <p:sldId id="272" r:id="rId6"/>
    <p:sldId id="259" r:id="rId7"/>
    <p:sldId id="273" r:id="rId8"/>
    <p:sldId id="265" r:id="rId9"/>
    <p:sldId id="261" r:id="rId10"/>
    <p:sldId id="260" r:id="rId11"/>
    <p:sldId id="270" r:id="rId12"/>
    <p:sldId id="274" r:id="rId13"/>
    <p:sldId id="276" r:id="rId14"/>
    <p:sldId id="268" r:id="rId15"/>
    <p:sldId id="266" r:id="rId16"/>
    <p:sldId id="262" r:id="rId17"/>
    <p:sldId id="263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288" autoAdjust="0"/>
  </p:normalViewPr>
  <p:slideViewPr>
    <p:cSldViewPr snapToGrid="0">
      <p:cViewPr varScale="1">
        <p:scale>
          <a:sx n="76" d="100"/>
          <a:sy n="76" d="100"/>
        </p:scale>
        <p:origin x="91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0B3F09-F41D-4046-9BDA-A157410452DD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D595345-0461-4F3F-AB21-1FBDD4490F2B}">
      <dgm:prSet/>
      <dgm:spPr/>
      <dgm:t>
        <a:bodyPr/>
        <a:lstStyle/>
        <a:p>
          <a:pPr algn="l"/>
          <a:r>
            <a:rPr lang="en-GB" b="1" dirty="0"/>
            <a:t>Adnvced networking techniques like traffic classification and load balancing require a controlled testing environment.</a:t>
          </a:r>
        </a:p>
        <a:p>
          <a:pPr algn="l"/>
          <a:r>
            <a:rPr lang="en-GB" dirty="0"/>
            <a:t>Our project addresses that need by deploying a physical </a:t>
          </a:r>
          <a:r>
            <a:rPr lang="en-US" dirty="0"/>
            <a:t>data center </a:t>
          </a:r>
          <a:r>
            <a:rPr lang="en-GB" dirty="0"/>
            <a:t>serving as a testbed for data plane optimization techniques.</a:t>
          </a:r>
          <a:br>
            <a:rPr lang="en-US" b="1" dirty="0"/>
          </a:br>
          <a:endParaRPr lang="en-US" dirty="0"/>
        </a:p>
      </dgm:t>
    </dgm:pt>
    <dgm:pt modelId="{C6CD17C5-E101-44A2-8404-F2CE0304AB87}" type="parTrans" cxnId="{30B0EB09-2BE7-4FBA-8A6A-7DF4F3A646F3}">
      <dgm:prSet/>
      <dgm:spPr/>
      <dgm:t>
        <a:bodyPr/>
        <a:lstStyle/>
        <a:p>
          <a:endParaRPr lang="en-US"/>
        </a:p>
      </dgm:t>
    </dgm:pt>
    <dgm:pt modelId="{9C5613B8-A182-4C30-9417-6734DD866383}" type="sibTrans" cxnId="{30B0EB09-2BE7-4FBA-8A6A-7DF4F3A646F3}">
      <dgm:prSet/>
      <dgm:spPr/>
      <dgm:t>
        <a:bodyPr/>
        <a:lstStyle/>
        <a:p>
          <a:endParaRPr lang="en-US"/>
        </a:p>
      </dgm:t>
    </dgm:pt>
    <dgm:pt modelId="{6D5CD7D5-6902-4266-B1CA-5DDEED8BE769}" type="pres">
      <dgm:prSet presAssocID="{3E0B3F09-F41D-4046-9BDA-A157410452DD}" presName="Name0" presStyleCnt="0">
        <dgm:presLayoutVars>
          <dgm:dir/>
          <dgm:resizeHandles val="exact"/>
        </dgm:presLayoutVars>
      </dgm:prSet>
      <dgm:spPr/>
    </dgm:pt>
    <dgm:pt modelId="{85291AA7-35B1-4FA2-A367-6AB7A7A6EC2F}" type="pres">
      <dgm:prSet presAssocID="{CD595345-0461-4F3F-AB21-1FBDD4490F2B}" presName="node" presStyleLbl="node1" presStyleIdx="0" presStyleCnt="1" custScaleX="100000" custScaleY="72062">
        <dgm:presLayoutVars>
          <dgm:bulletEnabled val="1"/>
        </dgm:presLayoutVars>
      </dgm:prSet>
      <dgm:spPr/>
    </dgm:pt>
  </dgm:ptLst>
  <dgm:cxnLst>
    <dgm:cxn modelId="{30B0EB09-2BE7-4FBA-8A6A-7DF4F3A646F3}" srcId="{3E0B3F09-F41D-4046-9BDA-A157410452DD}" destId="{CD595345-0461-4F3F-AB21-1FBDD4490F2B}" srcOrd="0" destOrd="0" parTransId="{C6CD17C5-E101-44A2-8404-F2CE0304AB87}" sibTransId="{9C5613B8-A182-4C30-9417-6734DD866383}"/>
    <dgm:cxn modelId="{D647D820-B872-4C59-99EF-B6367351B1DE}" type="presOf" srcId="{CD595345-0461-4F3F-AB21-1FBDD4490F2B}" destId="{85291AA7-35B1-4FA2-A367-6AB7A7A6EC2F}" srcOrd="0" destOrd="0" presId="urn:microsoft.com/office/officeart/2016/7/layout/RepeatingBendingProcessNew"/>
    <dgm:cxn modelId="{60729EE4-E971-47B1-869E-F6C0B0722033}" type="presOf" srcId="{3E0B3F09-F41D-4046-9BDA-A157410452DD}" destId="{6D5CD7D5-6902-4266-B1CA-5DDEED8BE769}" srcOrd="0" destOrd="0" presId="urn:microsoft.com/office/officeart/2016/7/layout/RepeatingBendingProcessNew"/>
    <dgm:cxn modelId="{5144D850-FF68-4FF5-B187-1A85F3E31F2C}" type="presParOf" srcId="{6D5CD7D5-6902-4266-B1CA-5DDEED8BE769}" destId="{85291AA7-35B1-4FA2-A367-6AB7A7A6EC2F}" srcOrd="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0B3F09-F41D-4046-9BDA-A157410452DD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D5CD7D5-6902-4266-B1CA-5DDEED8BE769}" type="pres">
      <dgm:prSet presAssocID="{3E0B3F09-F41D-4046-9BDA-A157410452DD}" presName="Name0" presStyleCnt="0">
        <dgm:presLayoutVars>
          <dgm:dir/>
          <dgm:resizeHandles val="exact"/>
        </dgm:presLayoutVars>
      </dgm:prSet>
      <dgm:spPr/>
    </dgm:pt>
  </dgm:ptLst>
  <dgm:cxnLst>
    <dgm:cxn modelId="{60729EE4-E971-47B1-869E-F6C0B0722033}" type="presOf" srcId="{3E0B3F09-F41D-4046-9BDA-A157410452DD}" destId="{6D5CD7D5-6902-4266-B1CA-5DDEED8BE769}" srcOrd="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C5D6FE7-9908-4234-AB00-AD53437C00A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F7E2009-BE6E-4242-A3D4-DD3A66BBF71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Deploy a physical data center to test and evaluate networking mechanisms.</a:t>
          </a:r>
          <a:endParaRPr lang="en-US" dirty="0"/>
        </a:p>
      </dgm:t>
    </dgm:pt>
    <dgm:pt modelId="{8358A3A2-2F1F-4805-BF33-3A926D4D4993}" type="parTrans" cxnId="{58DBB1A9-B133-459F-866D-EEFE76955D32}">
      <dgm:prSet/>
      <dgm:spPr/>
      <dgm:t>
        <a:bodyPr/>
        <a:lstStyle/>
        <a:p>
          <a:endParaRPr lang="en-US"/>
        </a:p>
      </dgm:t>
    </dgm:pt>
    <dgm:pt modelId="{DB12CAF1-5DAA-4227-BF4B-B22E209AEE36}" type="sibTrans" cxnId="{58DBB1A9-B133-459F-866D-EEFE76955D32}">
      <dgm:prSet/>
      <dgm:spPr/>
      <dgm:t>
        <a:bodyPr/>
        <a:lstStyle/>
        <a:p>
          <a:endParaRPr lang="en-US"/>
        </a:p>
      </dgm:t>
    </dgm:pt>
    <dgm:pt modelId="{8D65415F-01BC-40D6-BFC7-0B9C5807DDA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Evaluate and Test different networking approaches such as Load Balancing, etc.</a:t>
          </a:r>
          <a:endParaRPr lang="en-US" dirty="0"/>
        </a:p>
      </dgm:t>
    </dgm:pt>
    <dgm:pt modelId="{7FB7859F-BD35-4E05-B7DD-E7F2E5D74DD3}" type="parTrans" cxnId="{8DF4A941-4EA2-4CAD-8329-8B1DB37A11E1}">
      <dgm:prSet/>
      <dgm:spPr/>
      <dgm:t>
        <a:bodyPr/>
        <a:lstStyle/>
        <a:p>
          <a:endParaRPr lang="en-US"/>
        </a:p>
      </dgm:t>
    </dgm:pt>
    <dgm:pt modelId="{9BCD618D-08FE-426D-B5DC-6038EBC42E45}" type="sibTrans" cxnId="{8DF4A941-4EA2-4CAD-8329-8B1DB37A11E1}">
      <dgm:prSet/>
      <dgm:spPr/>
      <dgm:t>
        <a:bodyPr/>
        <a:lstStyle/>
        <a:p>
          <a:endParaRPr lang="en-US"/>
        </a:p>
      </dgm:t>
    </dgm:pt>
    <dgm:pt modelId="{0006B0C5-C30E-47F3-8DFC-61B9C980AA6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Classify real TCP flows using machine learning to support application-aware load balancing decisions.</a:t>
          </a:r>
          <a:endParaRPr lang="en-US" dirty="0"/>
        </a:p>
      </dgm:t>
    </dgm:pt>
    <dgm:pt modelId="{22149065-FC4C-4DEF-A7E0-2C03959B3937}" type="parTrans" cxnId="{849DE91F-74A3-4DE8-B982-F9FF6C6FFBD2}">
      <dgm:prSet/>
      <dgm:spPr/>
      <dgm:t>
        <a:bodyPr/>
        <a:lstStyle/>
        <a:p>
          <a:endParaRPr lang="en-US"/>
        </a:p>
      </dgm:t>
    </dgm:pt>
    <dgm:pt modelId="{C40A967B-F492-48D8-9061-B6D0904AD163}" type="sibTrans" cxnId="{849DE91F-74A3-4DE8-B982-F9FF6C6FFBD2}">
      <dgm:prSet/>
      <dgm:spPr/>
      <dgm:t>
        <a:bodyPr/>
        <a:lstStyle/>
        <a:p>
          <a:endParaRPr lang="en-US"/>
        </a:p>
      </dgm:t>
    </dgm:pt>
    <dgm:pt modelId="{506DE2E9-BDDE-4B4A-89B2-ED5DF0F29C65}" type="pres">
      <dgm:prSet presAssocID="{6C5D6FE7-9908-4234-AB00-AD53437C00A0}" presName="root" presStyleCnt="0">
        <dgm:presLayoutVars>
          <dgm:dir/>
          <dgm:resizeHandles val="exact"/>
        </dgm:presLayoutVars>
      </dgm:prSet>
      <dgm:spPr/>
    </dgm:pt>
    <dgm:pt modelId="{30B23F54-4B98-4809-88C8-DB069DEEA451}" type="pres">
      <dgm:prSet presAssocID="{DF7E2009-BE6E-4242-A3D4-DD3A66BBF71F}" presName="compNode" presStyleCnt="0"/>
      <dgm:spPr/>
    </dgm:pt>
    <dgm:pt modelId="{7E10A3F1-BADB-42F6-80FD-DA7FE4064407}" type="pres">
      <dgm:prSet presAssocID="{DF7E2009-BE6E-4242-A3D4-DD3A66BBF71F}" presName="bgRect" presStyleLbl="bgShp" presStyleIdx="0" presStyleCnt="3"/>
      <dgm:spPr/>
    </dgm:pt>
    <dgm:pt modelId="{A306D501-BE7D-4E3A-B5E6-52D44AB99A90}" type="pres">
      <dgm:prSet presAssocID="{DF7E2009-BE6E-4242-A3D4-DD3A66BBF71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83B45F3B-90F6-4124-AB25-0C2C55E93E8F}" type="pres">
      <dgm:prSet presAssocID="{DF7E2009-BE6E-4242-A3D4-DD3A66BBF71F}" presName="spaceRect" presStyleCnt="0"/>
      <dgm:spPr/>
    </dgm:pt>
    <dgm:pt modelId="{709F5757-5364-4931-9D53-6F969FEA25E9}" type="pres">
      <dgm:prSet presAssocID="{DF7E2009-BE6E-4242-A3D4-DD3A66BBF71F}" presName="parTx" presStyleLbl="revTx" presStyleIdx="0" presStyleCnt="3">
        <dgm:presLayoutVars>
          <dgm:chMax val="0"/>
          <dgm:chPref val="0"/>
        </dgm:presLayoutVars>
      </dgm:prSet>
      <dgm:spPr/>
    </dgm:pt>
    <dgm:pt modelId="{8103C705-191F-4784-87C1-CDB7F87E3B68}" type="pres">
      <dgm:prSet presAssocID="{DB12CAF1-5DAA-4227-BF4B-B22E209AEE36}" presName="sibTrans" presStyleCnt="0"/>
      <dgm:spPr/>
    </dgm:pt>
    <dgm:pt modelId="{23CC1FE7-4137-427C-B0F7-C7131E69F489}" type="pres">
      <dgm:prSet presAssocID="{8D65415F-01BC-40D6-BFC7-0B9C5807DDAA}" presName="compNode" presStyleCnt="0"/>
      <dgm:spPr/>
    </dgm:pt>
    <dgm:pt modelId="{979C17FD-D5DB-4BA0-9E89-BDAB66B55826}" type="pres">
      <dgm:prSet presAssocID="{8D65415F-01BC-40D6-BFC7-0B9C5807DDAA}" presName="bgRect" presStyleLbl="bgShp" presStyleIdx="1" presStyleCnt="3"/>
      <dgm:spPr/>
    </dgm:pt>
    <dgm:pt modelId="{66353D02-CC7F-4D22-A64A-2F1DABF96BC6}" type="pres">
      <dgm:prSet presAssocID="{8D65415F-01BC-40D6-BFC7-0B9C5807DDA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CC82E23C-0087-48BB-9136-F1F51DE15FF8}" type="pres">
      <dgm:prSet presAssocID="{8D65415F-01BC-40D6-BFC7-0B9C5807DDAA}" presName="spaceRect" presStyleCnt="0"/>
      <dgm:spPr/>
    </dgm:pt>
    <dgm:pt modelId="{47EE8CE7-9400-4DD2-A12D-EC4A54CE7201}" type="pres">
      <dgm:prSet presAssocID="{8D65415F-01BC-40D6-BFC7-0B9C5807DDAA}" presName="parTx" presStyleLbl="revTx" presStyleIdx="1" presStyleCnt="3">
        <dgm:presLayoutVars>
          <dgm:chMax val="0"/>
          <dgm:chPref val="0"/>
        </dgm:presLayoutVars>
      </dgm:prSet>
      <dgm:spPr/>
    </dgm:pt>
    <dgm:pt modelId="{0B02ACB1-6115-4A18-BDFD-033EF8DF90F9}" type="pres">
      <dgm:prSet presAssocID="{9BCD618D-08FE-426D-B5DC-6038EBC42E45}" presName="sibTrans" presStyleCnt="0"/>
      <dgm:spPr/>
    </dgm:pt>
    <dgm:pt modelId="{FABAA7CC-9CCF-4A38-AE7B-EACDD6DD28B3}" type="pres">
      <dgm:prSet presAssocID="{0006B0C5-C30E-47F3-8DFC-61B9C980AA6A}" presName="compNode" presStyleCnt="0"/>
      <dgm:spPr/>
    </dgm:pt>
    <dgm:pt modelId="{4626DF23-6D6F-4A6B-8438-0B706D855A45}" type="pres">
      <dgm:prSet presAssocID="{0006B0C5-C30E-47F3-8DFC-61B9C980AA6A}" presName="bgRect" presStyleLbl="bgShp" presStyleIdx="2" presStyleCnt="3"/>
      <dgm:spPr/>
    </dgm:pt>
    <dgm:pt modelId="{625F6F10-F0CC-4581-8D4D-C20BB9E92BC5}" type="pres">
      <dgm:prSet presAssocID="{0006B0C5-C30E-47F3-8DFC-61B9C980AA6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14F62E8F-B985-47E3-81CC-7188722CFBD9}" type="pres">
      <dgm:prSet presAssocID="{0006B0C5-C30E-47F3-8DFC-61B9C980AA6A}" presName="spaceRect" presStyleCnt="0"/>
      <dgm:spPr/>
    </dgm:pt>
    <dgm:pt modelId="{2F2F5D74-821E-4042-81AD-D4C976751423}" type="pres">
      <dgm:prSet presAssocID="{0006B0C5-C30E-47F3-8DFC-61B9C980AA6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849DE91F-74A3-4DE8-B982-F9FF6C6FFBD2}" srcId="{6C5D6FE7-9908-4234-AB00-AD53437C00A0}" destId="{0006B0C5-C30E-47F3-8DFC-61B9C980AA6A}" srcOrd="2" destOrd="0" parTransId="{22149065-FC4C-4DEF-A7E0-2C03959B3937}" sibTransId="{C40A967B-F492-48D8-9061-B6D0904AD163}"/>
    <dgm:cxn modelId="{3A5F2140-178D-4537-BD92-E2D7BBC9479A}" type="presOf" srcId="{0006B0C5-C30E-47F3-8DFC-61B9C980AA6A}" destId="{2F2F5D74-821E-4042-81AD-D4C976751423}" srcOrd="0" destOrd="0" presId="urn:microsoft.com/office/officeart/2018/2/layout/IconVerticalSolidList"/>
    <dgm:cxn modelId="{8DF4A941-4EA2-4CAD-8329-8B1DB37A11E1}" srcId="{6C5D6FE7-9908-4234-AB00-AD53437C00A0}" destId="{8D65415F-01BC-40D6-BFC7-0B9C5807DDAA}" srcOrd="1" destOrd="0" parTransId="{7FB7859F-BD35-4E05-B7DD-E7F2E5D74DD3}" sibTransId="{9BCD618D-08FE-426D-B5DC-6038EBC42E45}"/>
    <dgm:cxn modelId="{DCF6AF63-4107-4C93-A274-885F83787F98}" type="presOf" srcId="{6C5D6FE7-9908-4234-AB00-AD53437C00A0}" destId="{506DE2E9-BDDE-4B4A-89B2-ED5DF0F29C65}" srcOrd="0" destOrd="0" presId="urn:microsoft.com/office/officeart/2018/2/layout/IconVerticalSolidList"/>
    <dgm:cxn modelId="{FC58288C-D186-4A46-87D4-ECECF9D3F329}" type="presOf" srcId="{DF7E2009-BE6E-4242-A3D4-DD3A66BBF71F}" destId="{709F5757-5364-4931-9D53-6F969FEA25E9}" srcOrd="0" destOrd="0" presId="urn:microsoft.com/office/officeart/2018/2/layout/IconVerticalSolidList"/>
    <dgm:cxn modelId="{50ACA2A0-E8DC-4A42-A3DF-83DF570A17B6}" type="presOf" srcId="{8D65415F-01BC-40D6-BFC7-0B9C5807DDAA}" destId="{47EE8CE7-9400-4DD2-A12D-EC4A54CE7201}" srcOrd="0" destOrd="0" presId="urn:microsoft.com/office/officeart/2018/2/layout/IconVerticalSolidList"/>
    <dgm:cxn modelId="{58DBB1A9-B133-459F-866D-EEFE76955D32}" srcId="{6C5D6FE7-9908-4234-AB00-AD53437C00A0}" destId="{DF7E2009-BE6E-4242-A3D4-DD3A66BBF71F}" srcOrd="0" destOrd="0" parTransId="{8358A3A2-2F1F-4805-BF33-3A926D4D4993}" sibTransId="{DB12CAF1-5DAA-4227-BF4B-B22E209AEE36}"/>
    <dgm:cxn modelId="{CB8DEA2B-6133-4424-AF5D-17BCE491BEC7}" type="presParOf" srcId="{506DE2E9-BDDE-4B4A-89B2-ED5DF0F29C65}" destId="{30B23F54-4B98-4809-88C8-DB069DEEA451}" srcOrd="0" destOrd="0" presId="urn:microsoft.com/office/officeart/2018/2/layout/IconVerticalSolidList"/>
    <dgm:cxn modelId="{C709AD35-A0D9-42A9-948B-D816FF7CED12}" type="presParOf" srcId="{30B23F54-4B98-4809-88C8-DB069DEEA451}" destId="{7E10A3F1-BADB-42F6-80FD-DA7FE4064407}" srcOrd="0" destOrd="0" presId="urn:microsoft.com/office/officeart/2018/2/layout/IconVerticalSolidList"/>
    <dgm:cxn modelId="{DC52692F-0560-47BB-B175-3D28B7827CB4}" type="presParOf" srcId="{30B23F54-4B98-4809-88C8-DB069DEEA451}" destId="{A306D501-BE7D-4E3A-B5E6-52D44AB99A90}" srcOrd="1" destOrd="0" presId="urn:microsoft.com/office/officeart/2018/2/layout/IconVerticalSolidList"/>
    <dgm:cxn modelId="{A30E1676-1D8C-4B92-B1E0-CF3EF239E158}" type="presParOf" srcId="{30B23F54-4B98-4809-88C8-DB069DEEA451}" destId="{83B45F3B-90F6-4124-AB25-0C2C55E93E8F}" srcOrd="2" destOrd="0" presId="urn:microsoft.com/office/officeart/2018/2/layout/IconVerticalSolidList"/>
    <dgm:cxn modelId="{431B891F-AC1E-4B4D-BCE8-DA019A428157}" type="presParOf" srcId="{30B23F54-4B98-4809-88C8-DB069DEEA451}" destId="{709F5757-5364-4931-9D53-6F969FEA25E9}" srcOrd="3" destOrd="0" presId="urn:microsoft.com/office/officeart/2018/2/layout/IconVerticalSolidList"/>
    <dgm:cxn modelId="{EDA4DB91-86FE-4AE4-8C84-2F079AB29E90}" type="presParOf" srcId="{506DE2E9-BDDE-4B4A-89B2-ED5DF0F29C65}" destId="{8103C705-191F-4784-87C1-CDB7F87E3B68}" srcOrd="1" destOrd="0" presId="urn:microsoft.com/office/officeart/2018/2/layout/IconVerticalSolidList"/>
    <dgm:cxn modelId="{8402E16E-1748-4807-A8C1-426485C440A7}" type="presParOf" srcId="{506DE2E9-BDDE-4B4A-89B2-ED5DF0F29C65}" destId="{23CC1FE7-4137-427C-B0F7-C7131E69F489}" srcOrd="2" destOrd="0" presId="urn:microsoft.com/office/officeart/2018/2/layout/IconVerticalSolidList"/>
    <dgm:cxn modelId="{0A2C990B-901D-44AD-877E-24E60B615F98}" type="presParOf" srcId="{23CC1FE7-4137-427C-B0F7-C7131E69F489}" destId="{979C17FD-D5DB-4BA0-9E89-BDAB66B55826}" srcOrd="0" destOrd="0" presId="urn:microsoft.com/office/officeart/2018/2/layout/IconVerticalSolidList"/>
    <dgm:cxn modelId="{4AB4C0DB-FACD-4425-8606-599CAE435287}" type="presParOf" srcId="{23CC1FE7-4137-427C-B0F7-C7131E69F489}" destId="{66353D02-CC7F-4D22-A64A-2F1DABF96BC6}" srcOrd="1" destOrd="0" presId="urn:microsoft.com/office/officeart/2018/2/layout/IconVerticalSolidList"/>
    <dgm:cxn modelId="{D19B2E69-D6B5-45DE-8005-1E519274676C}" type="presParOf" srcId="{23CC1FE7-4137-427C-B0F7-C7131E69F489}" destId="{CC82E23C-0087-48BB-9136-F1F51DE15FF8}" srcOrd="2" destOrd="0" presId="urn:microsoft.com/office/officeart/2018/2/layout/IconVerticalSolidList"/>
    <dgm:cxn modelId="{2D3C0E02-5F2A-41CD-96FC-B2AAD653F17A}" type="presParOf" srcId="{23CC1FE7-4137-427C-B0F7-C7131E69F489}" destId="{47EE8CE7-9400-4DD2-A12D-EC4A54CE7201}" srcOrd="3" destOrd="0" presId="urn:microsoft.com/office/officeart/2018/2/layout/IconVerticalSolidList"/>
    <dgm:cxn modelId="{0A662FC4-BF3B-4B7F-93EF-299E49C9A035}" type="presParOf" srcId="{506DE2E9-BDDE-4B4A-89B2-ED5DF0F29C65}" destId="{0B02ACB1-6115-4A18-BDFD-033EF8DF90F9}" srcOrd="3" destOrd="0" presId="urn:microsoft.com/office/officeart/2018/2/layout/IconVerticalSolidList"/>
    <dgm:cxn modelId="{8DE07520-E2E2-407B-B874-8560B68DE084}" type="presParOf" srcId="{506DE2E9-BDDE-4B4A-89B2-ED5DF0F29C65}" destId="{FABAA7CC-9CCF-4A38-AE7B-EACDD6DD28B3}" srcOrd="4" destOrd="0" presId="urn:microsoft.com/office/officeart/2018/2/layout/IconVerticalSolidList"/>
    <dgm:cxn modelId="{F199ACAC-6533-49DD-8B96-3027172CC04A}" type="presParOf" srcId="{FABAA7CC-9CCF-4A38-AE7B-EACDD6DD28B3}" destId="{4626DF23-6D6F-4A6B-8438-0B706D855A45}" srcOrd="0" destOrd="0" presId="urn:microsoft.com/office/officeart/2018/2/layout/IconVerticalSolidList"/>
    <dgm:cxn modelId="{D05A8B8C-33DF-489D-82E1-68C0D1CA3648}" type="presParOf" srcId="{FABAA7CC-9CCF-4A38-AE7B-EACDD6DD28B3}" destId="{625F6F10-F0CC-4581-8D4D-C20BB9E92BC5}" srcOrd="1" destOrd="0" presId="urn:microsoft.com/office/officeart/2018/2/layout/IconVerticalSolidList"/>
    <dgm:cxn modelId="{FB4C5E73-ED34-4275-9D43-B52554E29DC4}" type="presParOf" srcId="{FABAA7CC-9CCF-4A38-AE7B-EACDD6DD28B3}" destId="{14F62E8F-B985-47E3-81CC-7188722CFBD9}" srcOrd="2" destOrd="0" presId="urn:microsoft.com/office/officeart/2018/2/layout/IconVerticalSolidList"/>
    <dgm:cxn modelId="{6BBCB835-854D-4A61-B3D8-D98E2750B62B}" type="presParOf" srcId="{FABAA7CC-9CCF-4A38-AE7B-EACDD6DD28B3}" destId="{2F2F5D74-821E-4042-81AD-D4C97675142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4CAAD71-5235-4638-A27D-05B6B7363265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5F65FB19-5B8C-4C28-B5DB-2F20771BE353}">
      <dgm:prSet/>
      <dgm:spPr/>
      <dgm:t>
        <a:bodyPr/>
        <a:lstStyle/>
        <a:p>
          <a:r>
            <a:rPr lang="en-GB" b="0" i="0" dirty="0"/>
            <a:t>Run a Kubernetes-managed physical Data </a:t>
          </a:r>
          <a:r>
            <a:rPr lang="en-GB" b="0" i="0" dirty="0" err="1"/>
            <a:t>Center</a:t>
          </a:r>
          <a:r>
            <a:rPr lang="en-GB" b="0" i="0" dirty="0"/>
            <a:t> for controlled experimentation</a:t>
          </a:r>
          <a:endParaRPr lang="en-US" dirty="0"/>
        </a:p>
      </dgm:t>
    </dgm:pt>
    <dgm:pt modelId="{BA62C273-DE4E-4671-93C7-5037D5A68A8D}" type="parTrans" cxnId="{0BE279F7-A2E5-4BC7-832F-758A2C971492}">
      <dgm:prSet/>
      <dgm:spPr/>
      <dgm:t>
        <a:bodyPr/>
        <a:lstStyle/>
        <a:p>
          <a:endParaRPr lang="en-US"/>
        </a:p>
      </dgm:t>
    </dgm:pt>
    <dgm:pt modelId="{A45A2FF6-6598-416C-9BFA-D0242F9FE986}" type="sibTrans" cxnId="{0BE279F7-A2E5-4BC7-832F-758A2C971492}">
      <dgm:prSet/>
      <dgm:spPr/>
      <dgm:t>
        <a:bodyPr/>
        <a:lstStyle/>
        <a:p>
          <a:endParaRPr lang="en-US"/>
        </a:p>
      </dgm:t>
    </dgm:pt>
    <dgm:pt modelId="{FEDC195E-5214-472D-A886-6C3F495FF7CA}">
      <dgm:prSet/>
      <dgm:spPr/>
      <dgm:t>
        <a:bodyPr/>
        <a:lstStyle/>
        <a:p>
          <a:r>
            <a:rPr lang="en-GB" b="0" i="0" dirty="0"/>
            <a:t>Implement machine learning traffic classification using zero-length packet features</a:t>
          </a:r>
          <a:endParaRPr lang="en-US" dirty="0"/>
        </a:p>
      </dgm:t>
    </dgm:pt>
    <dgm:pt modelId="{31BBAD2F-1243-4837-A799-63C6D80C0091}" type="parTrans" cxnId="{13757DDA-C305-424A-B7F5-556F3070A527}">
      <dgm:prSet/>
      <dgm:spPr/>
      <dgm:t>
        <a:bodyPr/>
        <a:lstStyle/>
        <a:p>
          <a:endParaRPr lang="en-US"/>
        </a:p>
      </dgm:t>
    </dgm:pt>
    <dgm:pt modelId="{954739DE-C584-40F4-9EF4-4C312C0A0872}" type="sibTrans" cxnId="{13757DDA-C305-424A-B7F5-556F3070A527}">
      <dgm:prSet/>
      <dgm:spPr/>
      <dgm:t>
        <a:bodyPr/>
        <a:lstStyle/>
        <a:p>
          <a:endParaRPr lang="en-US"/>
        </a:p>
      </dgm:t>
    </dgm:pt>
    <dgm:pt modelId="{BE65DDBB-1805-43A5-B2E9-EF242EED2B63}">
      <dgm:prSet/>
      <dgm:spPr/>
      <dgm:t>
        <a:bodyPr/>
        <a:lstStyle/>
        <a:p>
          <a:r>
            <a:rPr lang="en-GB" b="0" i="0" dirty="0"/>
            <a:t>Evaluate classification accuracy and implement an application-aware load balancer driven by the classifier</a:t>
          </a:r>
          <a:endParaRPr lang="en-US" dirty="0"/>
        </a:p>
      </dgm:t>
    </dgm:pt>
    <dgm:pt modelId="{85AD9A5B-28CA-42DB-907D-DA370532674F}" type="parTrans" cxnId="{4F752483-C428-4D56-A59A-1051EC390526}">
      <dgm:prSet/>
      <dgm:spPr/>
      <dgm:t>
        <a:bodyPr/>
        <a:lstStyle/>
        <a:p>
          <a:endParaRPr lang="en-US"/>
        </a:p>
      </dgm:t>
    </dgm:pt>
    <dgm:pt modelId="{4AE821FD-E109-43A8-9ED2-E57D0B186702}" type="sibTrans" cxnId="{4F752483-C428-4D56-A59A-1051EC390526}">
      <dgm:prSet/>
      <dgm:spPr/>
      <dgm:t>
        <a:bodyPr/>
        <a:lstStyle/>
        <a:p>
          <a:endParaRPr lang="en-US"/>
        </a:p>
      </dgm:t>
    </dgm:pt>
    <dgm:pt modelId="{F9CB3BAA-8932-4357-9F39-6F9081C8C2F9}" type="pres">
      <dgm:prSet presAssocID="{74CAAD71-5235-4638-A27D-05B6B7363265}" presName="vert0" presStyleCnt="0">
        <dgm:presLayoutVars>
          <dgm:dir/>
          <dgm:animOne val="branch"/>
          <dgm:animLvl val="lvl"/>
        </dgm:presLayoutVars>
      </dgm:prSet>
      <dgm:spPr/>
    </dgm:pt>
    <dgm:pt modelId="{A529ABF1-BD6D-4AF8-ABF7-E2E8A9374BE8}" type="pres">
      <dgm:prSet presAssocID="{5F65FB19-5B8C-4C28-B5DB-2F20771BE353}" presName="thickLine" presStyleLbl="alignNode1" presStyleIdx="0" presStyleCnt="3"/>
      <dgm:spPr/>
    </dgm:pt>
    <dgm:pt modelId="{D4337924-862D-4CDA-BB50-9BB1A122BA50}" type="pres">
      <dgm:prSet presAssocID="{5F65FB19-5B8C-4C28-B5DB-2F20771BE353}" presName="horz1" presStyleCnt="0"/>
      <dgm:spPr/>
    </dgm:pt>
    <dgm:pt modelId="{F0E0B5EB-834A-4A4A-9356-03DDC86F8FE6}" type="pres">
      <dgm:prSet presAssocID="{5F65FB19-5B8C-4C28-B5DB-2F20771BE353}" presName="tx1" presStyleLbl="revTx" presStyleIdx="0" presStyleCnt="3"/>
      <dgm:spPr/>
    </dgm:pt>
    <dgm:pt modelId="{DB3DBC0A-6EEB-4115-8050-EF2075AAA4A8}" type="pres">
      <dgm:prSet presAssocID="{5F65FB19-5B8C-4C28-B5DB-2F20771BE353}" presName="vert1" presStyleCnt="0"/>
      <dgm:spPr/>
    </dgm:pt>
    <dgm:pt modelId="{7605EA7C-A386-467D-B687-B6ADA8AE6690}" type="pres">
      <dgm:prSet presAssocID="{FEDC195E-5214-472D-A886-6C3F495FF7CA}" presName="thickLine" presStyleLbl="alignNode1" presStyleIdx="1" presStyleCnt="3"/>
      <dgm:spPr/>
    </dgm:pt>
    <dgm:pt modelId="{2DF2A66C-1AB3-4A57-8295-8A83634D884C}" type="pres">
      <dgm:prSet presAssocID="{FEDC195E-5214-472D-A886-6C3F495FF7CA}" presName="horz1" presStyleCnt="0"/>
      <dgm:spPr/>
    </dgm:pt>
    <dgm:pt modelId="{0FC9334F-4E5F-451E-B18C-ED1939DC26DE}" type="pres">
      <dgm:prSet presAssocID="{FEDC195E-5214-472D-A886-6C3F495FF7CA}" presName="tx1" presStyleLbl="revTx" presStyleIdx="1" presStyleCnt="3"/>
      <dgm:spPr/>
    </dgm:pt>
    <dgm:pt modelId="{2749BFE4-C884-43AF-B22E-C67C7FED635D}" type="pres">
      <dgm:prSet presAssocID="{FEDC195E-5214-472D-A886-6C3F495FF7CA}" presName="vert1" presStyleCnt="0"/>
      <dgm:spPr/>
    </dgm:pt>
    <dgm:pt modelId="{88FF1417-6931-49B0-81F9-649C6AAF725F}" type="pres">
      <dgm:prSet presAssocID="{BE65DDBB-1805-43A5-B2E9-EF242EED2B63}" presName="thickLine" presStyleLbl="alignNode1" presStyleIdx="2" presStyleCnt="3"/>
      <dgm:spPr/>
    </dgm:pt>
    <dgm:pt modelId="{C9CC796A-2212-4B44-9940-2F4F3124ABF1}" type="pres">
      <dgm:prSet presAssocID="{BE65DDBB-1805-43A5-B2E9-EF242EED2B63}" presName="horz1" presStyleCnt="0"/>
      <dgm:spPr/>
    </dgm:pt>
    <dgm:pt modelId="{1F1EA92D-49BC-42CF-BE8F-05A590639EE6}" type="pres">
      <dgm:prSet presAssocID="{BE65DDBB-1805-43A5-B2E9-EF242EED2B63}" presName="tx1" presStyleLbl="revTx" presStyleIdx="2" presStyleCnt="3"/>
      <dgm:spPr/>
    </dgm:pt>
    <dgm:pt modelId="{A2A3080B-432B-47DF-A15F-A83B7F009406}" type="pres">
      <dgm:prSet presAssocID="{BE65DDBB-1805-43A5-B2E9-EF242EED2B63}" presName="vert1" presStyleCnt="0"/>
      <dgm:spPr/>
    </dgm:pt>
  </dgm:ptLst>
  <dgm:cxnLst>
    <dgm:cxn modelId="{5FEDC174-845C-4A9D-A710-0A91CAE10057}" type="presOf" srcId="{74CAAD71-5235-4638-A27D-05B6B7363265}" destId="{F9CB3BAA-8932-4357-9F39-6F9081C8C2F9}" srcOrd="0" destOrd="0" presId="urn:microsoft.com/office/officeart/2008/layout/LinedList"/>
    <dgm:cxn modelId="{4F752483-C428-4D56-A59A-1051EC390526}" srcId="{74CAAD71-5235-4638-A27D-05B6B7363265}" destId="{BE65DDBB-1805-43A5-B2E9-EF242EED2B63}" srcOrd="2" destOrd="0" parTransId="{85AD9A5B-28CA-42DB-907D-DA370532674F}" sibTransId="{4AE821FD-E109-43A8-9ED2-E57D0B186702}"/>
    <dgm:cxn modelId="{2316E8BB-A54C-41DC-B5AD-651811FF3FC0}" type="presOf" srcId="{5F65FB19-5B8C-4C28-B5DB-2F20771BE353}" destId="{F0E0B5EB-834A-4A4A-9356-03DDC86F8FE6}" srcOrd="0" destOrd="0" presId="urn:microsoft.com/office/officeart/2008/layout/LinedList"/>
    <dgm:cxn modelId="{13757DDA-C305-424A-B7F5-556F3070A527}" srcId="{74CAAD71-5235-4638-A27D-05B6B7363265}" destId="{FEDC195E-5214-472D-A886-6C3F495FF7CA}" srcOrd="1" destOrd="0" parTransId="{31BBAD2F-1243-4837-A799-63C6D80C0091}" sibTransId="{954739DE-C584-40F4-9EF4-4C312C0A0872}"/>
    <dgm:cxn modelId="{D6CE01DF-C327-4F7E-BF3D-09EA76B263AA}" type="presOf" srcId="{BE65DDBB-1805-43A5-B2E9-EF242EED2B63}" destId="{1F1EA92D-49BC-42CF-BE8F-05A590639EE6}" srcOrd="0" destOrd="0" presId="urn:microsoft.com/office/officeart/2008/layout/LinedList"/>
    <dgm:cxn modelId="{8B64D1E3-2ACB-4CA5-8893-4D62C3C9530E}" type="presOf" srcId="{FEDC195E-5214-472D-A886-6C3F495FF7CA}" destId="{0FC9334F-4E5F-451E-B18C-ED1939DC26DE}" srcOrd="0" destOrd="0" presId="urn:microsoft.com/office/officeart/2008/layout/LinedList"/>
    <dgm:cxn modelId="{0BE279F7-A2E5-4BC7-832F-758A2C971492}" srcId="{74CAAD71-5235-4638-A27D-05B6B7363265}" destId="{5F65FB19-5B8C-4C28-B5DB-2F20771BE353}" srcOrd="0" destOrd="0" parTransId="{BA62C273-DE4E-4671-93C7-5037D5A68A8D}" sibTransId="{A45A2FF6-6598-416C-9BFA-D0242F9FE986}"/>
    <dgm:cxn modelId="{B1EE6DF1-0C33-4F72-8614-8C15A2E7B963}" type="presParOf" srcId="{F9CB3BAA-8932-4357-9F39-6F9081C8C2F9}" destId="{A529ABF1-BD6D-4AF8-ABF7-E2E8A9374BE8}" srcOrd="0" destOrd="0" presId="urn:microsoft.com/office/officeart/2008/layout/LinedList"/>
    <dgm:cxn modelId="{220C73D8-27F5-4A8A-B8A0-E1DE2B788599}" type="presParOf" srcId="{F9CB3BAA-8932-4357-9F39-6F9081C8C2F9}" destId="{D4337924-862D-4CDA-BB50-9BB1A122BA50}" srcOrd="1" destOrd="0" presId="urn:microsoft.com/office/officeart/2008/layout/LinedList"/>
    <dgm:cxn modelId="{4F87EC93-187F-4FC8-BCEA-009C9F7C58F3}" type="presParOf" srcId="{D4337924-862D-4CDA-BB50-9BB1A122BA50}" destId="{F0E0B5EB-834A-4A4A-9356-03DDC86F8FE6}" srcOrd="0" destOrd="0" presId="urn:microsoft.com/office/officeart/2008/layout/LinedList"/>
    <dgm:cxn modelId="{E35170CD-C4D6-42DD-A647-897F42445494}" type="presParOf" srcId="{D4337924-862D-4CDA-BB50-9BB1A122BA50}" destId="{DB3DBC0A-6EEB-4115-8050-EF2075AAA4A8}" srcOrd="1" destOrd="0" presId="urn:microsoft.com/office/officeart/2008/layout/LinedList"/>
    <dgm:cxn modelId="{AC13D1B5-FDDE-4001-874C-462EBEBFBF87}" type="presParOf" srcId="{F9CB3BAA-8932-4357-9F39-6F9081C8C2F9}" destId="{7605EA7C-A386-467D-B687-B6ADA8AE6690}" srcOrd="2" destOrd="0" presId="urn:microsoft.com/office/officeart/2008/layout/LinedList"/>
    <dgm:cxn modelId="{D931A645-6C55-4FDF-8760-FF01CD349B1A}" type="presParOf" srcId="{F9CB3BAA-8932-4357-9F39-6F9081C8C2F9}" destId="{2DF2A66C-1AB3-4A57-8295-8A83634D884C}" srcOrd="3" destOrd="0" presId="urn:microsoft.com/office/officeart/2008/layout/LinedList"/>
    <dgm:cxn modelId="{A56E2E1D-96D7-41BB-B0E3-0731B5C14B08}" type="presParOf" srcId="{2DF2A66C-1AB3-4A57-8295-8A83634D884C}" destId="{0FC9334F-4E5F-451E-B18C-ED1939DC26DE}" srcOrd="0" destOrd="0" presId="urn:microsoft.com/office/officeart/2008/layout/LinedList"/>
    <dgm:cxn modelId="{8B61029F-D4DE-48B8-A45D-CEDBBD709842}" type="presParOf" srcId="{2DF2A66C-1AB3-4A57-8295-8A83634D884C}" destId="{2749BFE4-C884-43AF-B22E-C67C7FED635D}" srcOrd="1" destOrd="0" presId="urn:microsoft.com/office/officeart/2008/layout/LinedList"/>
    <dgm:cxn modelId="{CECA4CC3-9774-4821-B5F0-91659C4BE3F3}" type="presParOf" srcId="{F9CB3BAA-8932-4357-9F39-6F9081C8C2F9}" destId="{88FF1417-6931-49B0-81F9-649C6AAF725F}" srcOrd="4" destOrd="0" presId="urn:microsoft.com/office/officeart/2008/layout/LinedList"/>
    <dgm:cxn modelId="{669CE510-0378-4593-B304-288776D94320}" type="presParOf" srcId="{F9CB3BAA-8932-4357-9F39-6F9081C8C2F9}" destId="{C9CC796A-2212-4B44-9940-2F4F3124ABF1}" srcOrd="5" destOrd="0" presId="urn:microsoft.com/office/officeart/2008/layout/LinedList"/>
    <dgm:cxn modelId="{189C4F7A-B37D-4CE5-9025-24F0DD1218E2}" type="presParOf" srcId="{C9CC796A-2212-4B44-9940-2F4F3124ABF1}" destId="{1F1EA92D-49BC-42CF-BE8F-05A590639EE6}" srcOrd="0" destOrd="0" presId="urn:microsoft.com/office/officeart/2008/layout/LinedList"/>
    <dgm:cxn modelId="{B6FC1671-52C5-48CA-9989-7CBAF024807D}" type="presParOf" srcId="{C9CC796A-2212-4B44-9940-2F4F3124ABF1}" destId="{A2A3080B-432B-47DF-A15F-A83B7F00940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83A5D80-35DA-424F-9E0D-46C367BB7104}" type="doc">
      <dgm:prSet loTypeId="urn:microsoft.com/office/officeart/2016/7/layout/BasicLinearProcessNumbered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8120F1-5165-44C4-8880-DA58F2BD506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>
              <a:solidFill>
                <a:schemeClr val="tx1"/>
              </a:solidFill>
            </a:rPr>
            <a:t>Experiment with several methods for designing and editing the Kubernetes default load balancer, by applying different rules for traffic distribution with applying prototype load balancer.</a:t>
          </a:r>
        </a:p>
      </dgm:t>
    </dgm:pt>
    <dgm:pt modelId="{306BD324-DBBF-4DBB-A3A0-F36211D8905F}" type="parTrans" cxnId="{784EAC2E-A5FD-49A1-8348-64CF7FA0C1A3}">
      <dgm:prSet/>
      <dgm:spPr/>
      <dgm:t>
        <a:bodyPr/>
        <a:lstStyle/>
        <a:p>
          <a:endParaRPr lang="en-US"/>
        </a:p>
      </dgm:t>
    </dgm:pt>
    <dgm:pt modelId="{501B557C-2DFB-4831-B426-1889A09E933F}" type="sibTrans" cxnId="{784EAC2E-A5FD-49A1-8348-64CF7FA0C1A3}">
      <dgm:prSet phldrT="1"/>
      <dgm:spPr/>
      <dgm:t>
        <a:bodyPr/>
        <a:lstStyle/>
        <a:p>
          <a:r>
            <a:rPr lang="en-US"/>
            <a:t>1</a:t>
          </a:r>
        </a:p>
      </dgm:t>
    </dgm:pt>
    <dgm:pt modelId="{CFD54FDF-3D39-4B4B-B942-3C6807B748D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dirty="0">
              <a:solidFill>
                <a:schemeClr val="tx1"/>
              </a:solidFill>
            </a:rPr>
            <a:t>Build and Implement ML Application-Based Traffic-Classification Model Based On “Traffic Classification Based On Zero Length Packets” </a:t>
          </a:r>
        </a:p>
      </dgm:t>
    </dgm:pt>
    <dgm:pt modelId="{43BF7C11-BD82-490C-BB6A-ECE5DCF8532C}" type="parTrans" cxnId="{427A86EA-52D4-42DE-88AD-2F6793A3E1CD}">
      <dgm:prSet/>
      <dgm:spPr/>
      <dgm:t>
        <a:bodyPr/>
        <a:lstStyle/>
        <a:p>
          <a:endParaRPr lang="en-US"/>
        </a:p>
      </dgm:t>
    </dgm:pt>
    <dgm:pt modelId="{6054ED37-E052-4D9A-8EFC-24BC7C49286E}" type="sibTrans" cxnId="{427A86EA-52D4-42DE-88AD-2F6793A3E1CD}">
      <dgm:prSet phldrT="2"/>
      <dgm:spPr/>
      <dgm:t>
        <a:bodyPr/>
        <a:lstStyle/>
        <a:p>
          <a:r>
            <a:rPr lang="en-US"/>
            <a:t>2</a:t>
          </a:r>
        </a:p>
      </dgm:t>
    </dgm:pt>
    <dgm:pt modelId="{066ECAC7-C4A9-4C41-AA6A-C4B2363A5D9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400" dirty="0"/>
            <a:t>Real-time traffic was captured directly from live flows. The classifiers accuracy was evaluated on updated TCP application data packets.</a:t>
          </a:r>
          <a:endParaRPr lang="en-US" sz="1400" dirty="0">
            <a:solidFill>
              <a:schemeClr val="tx1"/>
            </a:solidFill>
          </a:endParaRPr>
        </a:p>
      </dgm:t>
    </dgm:pt>
    <dgm:pt modelId="{7A324001-BFDA-42BB-B738-ECAAA4651594}" type="parTrans" cxnId="{B8BAF69E-B5E4-43C9-8323-B7188347B455}">
      <dgm:prSet/>
      <dgm:spPr/>
      <dgm:t>
        <a:bodyPr/>
        <a:lstStyle/>
        <a:p>
          <a:endParaRPr lang="en-US"/>
        </a:p>
      </dgm:t>
    </dgm:pt>
    <dgm:pt modelId="{B0098CB0-42AE-48AE-872B-72369CBCD4D1}" type="sibTrans" cxnId="{B8BAF69E-B5E4-43C9-8323-B7188347B455}">
      <dgm:prSet phldrT="3"/>
      <dgm:spPr/>
      <dgm:t>
        <a:bodyPr/>
        <a:lstStyle/>
        <a:p>
          <a:r>
            <a:rPr lang="en-US"/>
            <a:t>3</a:t>
          </a:r>
        </a:p>
      </dgm:t>
    </dgm:pt>
    <dgm:pt modelId="{74A77E59-0336-46BC-BD47-4D9813241960}" type="pres">
      <dgm:prSet presAssocID="{983A5D80-35DA-424F-9E0D-46C367BB7104}" presName="Name0" presStyleCnt="0">
        <dgm:presLayoutVars>
          <dgm:animLvl val="lvl"/>
          <dgm:resizeHandles val="exact"/>
        </dgm:presLayoutVars>
      </dgm:prSet>
      <dgm:spPr/>
    </dgm:pt>
    <dgm:pt modelId="{AFB39F98-6F91-4537-9552-D6356A2134BD}" type="pres">
      <dgm:prSet presAssocID="{A28120F1-5165-44C4-8880-DA58F2BD5067}" presName="compositeNode" presStyleCnt="0">
        <dgm:presLayoutVars>
          <dgm:bulletEnabled val="1"/>
        </dgm:presLayoutVars>
      </dgm:prSet>
      <dgm:spPr/>
    </dgm:pt>
    <dgm:pt modelId="{68C7FE7E-5A6D-4D00-AC5A-1D56DDEE88D7}" type="pres">
      <dgm:prSet presAssocID="{A28120F1-5165-44C4-8880-DA58F2BD5067}" presName="bgRect" presStyleLbl="bgAccFollowNode1" presStyleIdx="0" presStyleCnt="3"/>
      <dgm:spPr/>
    </dgm:pt>
    <dgm:pt modelId="{3FF344A1-431A-4571-A0F1-24A3F826B5E6}" type="pres">
      <dgm:prSet presAssocID="{501B557C-2DFB-4831-B426-1889A09E933F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877A0685-DC2D-494B-9FF0-6CD48945ED76}" type="pres">
      <dgm:prSet presAssocID="{A28120F1-5165-44C4-8880-DA58F2BD5067}" presName="bottomLine" presStyleLbl="alignNode1" presStyleIdx="1" presStyleCnt="6">
        <dgm:presLayoutVars/>
      </dgm:prSet>
      <dgm:spPr/>
    </dgm:pt>
    <dgm:pt modelId="{D40EE606-031C-4BBC-A6BB-768F82C1BF75}" type="pres">
      <dgm:prSet presAssocID="{A28120F1-5165-44C4-8880-DA58F2BD5067}" presName="nodeText" presStyleLbl="bgAccFollowNode1" presStyleIdx="0" presStyleCnt="3">
        <dgm:presLayoutVars>
          <dgm:bulletEnabled val="1"/>
        </dgm:presLayoutVars>
      </dgm:prSet>
      <dgm:spPr/>
    </dgm:pt>
    <dgm:pt modelId="{7D2E5950-B4E0-4767-8040-6E3F67533374}" type="pres">
      <dgm:prSet presAssocID="{501B557C-2DFB-4831-B426-1889A09E933F}" presName="sibTrans" presStyleCnt="0"/>
      <dgm:spPr/>
    </dgm:pt>
    <dgm:pt modelId="{030F36DD-148E-4EE6-A763-145BC43DCD32}" type="pres">
      <dgm:prSet presAssocID="{CFD54FDF-3D39-4B4B-B942-3C6807B748DF}" presName="compositeNode" presStyleCnt="0">
        <dgm:presLayoutVars>
          <dgm:bulletEnabled val="1"/>
        </dgm:presLayoutVars>
      </dgm:prSet>
      <dgm:spPr/>
    </dgm:pt>
    <dgm:pt modelId="{845C5BF0-0E82-4D7F-AEF7-3706C943267E}" type="pres">
      <dgm:prSet presAssocID="{CFD54FDF-3D39-4B4B-B942-3C6807B748DF}" presName="bgRect" presStyleLbl="bgAccFollowNode1" presStyleIdx="1" presStyleCnt="3"/>
      <dgm:spPr/>
    </dgm:pt>
    <dgm:pt modelId="{4E29A030-C622-4C8E-AA06-8050C952332D}" type="pres">
      <dgm:prSet presAssocID="{6054ED37-E052-4D9A-8EFC-24BC7C49286E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2E7314FD-09E4-4C38-9E7A-233A862933A2}" type="pres">
      <dgm:prSet presAssocID="{CFD54FDF-3D39-4B4B-B942-3C6807B748DF}" presName="bottomLine" presStyleLbl="alignNode1" presStyleIdx="3" presStyleCnt="6">
        <dgm:presLayoutVars/>
      </dgm:prSet>
      <dgm:spPr/>
    </dgm:pt>
    <dgm:pt modelId="{B4C125C4-F420-412E-ACFD-281CCE34B00E}" type="pres">
      <dgm:prSet presAssocID="{CFD54FDF-3D39-4B4B-B942-3C6807B748DF}" presName="nodeText" presStyleLbl="bgAccFollowNode1" presStyleIdx="1" presStyleCnt="3">
        <dgm:presLayoutVars>
          <dgm:bulletEnabled val="1"/>
        </dgm:presLayoutVars>
      </dgm:prSet>
      <dgm:spPr/>
    </dgm:pt>
    <dgm:pt modelId="{9BFA8C84-48AA-4E42-9A59-F2E2E503F551}" type="pres">
      <dgm:prSet presAssocID="{6054ED37-E052-4D9A-8EFC-24BC7C49286E}" presName="sibTrans" presStyleCnt="0"/>
      <dgm:spPr/>
    </dgm:pt>
    <dgm:pt modelId="{71E262F3-75D2-4D00-9C29-5F5D4C77427F}" type="pres">
      <dgm:prSet presAssocID="{066ECAC7-C4A9-4C41-AA6A-C4B2363A5D93}" presName="compositeNode" presStyleCnt="0">
        <dgm:presLayoutVars>
          <dgm:bulletEnabled val="1"/>
        </dgm:presLayoutVars>
      </dgm:prSet>
      <dgm:spPr/>
    </dgm:pt>
    <dgm:pt modelId="{5F7FCE1A-530B-450B-A079-36B809C96DEC}" type="pres">
      <dgm:prSet presAssocID="{066ECAC7-C4A9-4C41-AA6A-C4B2363A5D93}" presName="bgRect" presStyleLbl="bgAccFollowNode1" presStyleIdx="2" presStyleCnt="3"/>
      <dgm:spPr/>
    </dgm:pt>
    <dgm:pt modelId="{FF86A51B-0097-4A52-AEE1-666EC8C803E7}" type="pres">
      <dgm:prSet presAssocID="{B0098CB0-42AE-48AE-872B-72369CBCD4D1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F3CF0F9A-2FEC-4CA9-A977-B2EAA0F3F81B}" type="pres">
      <dgm:prSet presAssocID="{066ECAC7-C4A9-4C41-AA6A-C4B2363A5D93}" presName="bottomLine" presStyleLbl="alignNode1" presStyleIdx="5" presStyleCnt="6">
        <dgm:presLayoutVars/>
      </dgm:prSet>
      <dgm:spPr/>
    </dgm:pt>
    <dgm:pt modelId="{E969AC7F-70CF-4972-914D-AB5B81D725D4}" type="pres">
      <dgm:prSet presAssocID="{066ECAC7-C4A9-4C41-AA6A-C4B2363A5D93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8F26BA15-E7FE-4254-976F-6A19559682A1}" type="presOf" srcId="{A28120F1-5165-44C4-8880-DA58F2BD5067}" destId="{D40EE606-031C-4BBC-A6BB-768F82C1BF75}" srcOrd="1" destOrd="0" presId="urn:microsoft.com/office/officeart/2016/7/layout/BasicLinearProcessNumbered"/>
    <dgm:cxn modelId="{784EAC2E-A5FD-49A1-8348-64CF7FA0C1A3}" srcId="{983A5D80-35DA-424F-9E0D-46C367BB7104}" destId="{A28120F1-5165-44C4-8880-DA58F2BD5067}" srcOrd="0" destOrd="0" parTransId="{306BD324-DBBF-4DBB-A3A0-F36211D8905F}" sibTransId="{501B557C-2DFB-4831-B426-1889A09E933F}"/>
    <dgm:cxn modelId="{E4A2B935-5F23-4F9E-BF50-7C3F5315B381}" type="presOf" srcId="{CFD54FDF-3D39-4B4B-B942-3C6807B748DF}" destId="{845C5BF0-0E82-4D7F-AEF7-3706C943267E}" srcOrd="0" destOrd="0" presId="urn:microsoft.com/office/officeart/2016/7/layout/BasicLinearProcessNumbered"/>
    <dgm:cxn modelId="{0B7F025E-1A93-459F-B519-1B1C03D23361}" type="presOf" srcId="{B0098CB0-42AE-48AE-872B-72369CBCD4D1}" destId="{FF86A51B-0097-4A52-AEE1-666EC8C803E7}" srcOrd="0" destOrd="0" presId="urn:microsoft.com/office/officeart/2016/7/layout/BasicLinearProcessNumbered"/>
    <dgm:cxn modelId="{B8BD2950-1FD6-4C4E-8075-780F6CB6BBC5}" type="presOf" srcId="{983A5D80-35DA-424F-9E0D-46C367BB7104}" destId="{74A77E59-0336-46BC-BD47-4D9813241960}" srcOrd="0" destOrd="0" presId="urn:microsoft.com/office/officeart/2016/7/layout/BasicLinearProcessNumbered"/>
    <dgm:cxn modelId="{CCE0C77E-17BE-498B-BF2F-525B6B3CC530}" type="presOf" srcId="{066ECAC7-C4A9-4C41-AA6A-C4B2363A5D93}" destId="{E969AC7F-70CF-4972-914D-AB5B81D725D4}" srcOrd="1" destOrd="0" presId="urn:microsoft.com/office/officeart/2016/7/layout/BasicLinearProcessNumbered"/>
    <dgm:cxn modelId="{B8BAF69E-B5E4-43C9-8323-B7188347B455}" srcId="{983A5D80-35DA-424F-9E0D-46C367BB7104}" destId="{066ECAC7-C4A9-4C41-AA6A-C4B2363A5D93}" srcOrd="2" destOrd="0" parTransId="{7A324001-BFDA-42BB-B738-ECAAA4651594}" sibTransId="{B0098CB0-42AE-48AE-872B-72369CBCD4D1}"/>
    <dgm:cxn modelId="{DE741ECC-BF2E-4EE3-8048-622E4015914B}" type="presOf" srcId="{066ECAC7-C4A9-4C41-AA6A-C4B2363A5D93}" destId="{5F7FCE1A-530B-450B-A079-36B809C96DEC}" srcOrd="0" destOrd="0" presId="urn:microsoft.com/office/officeart/2016/7/layout/BasicLinearProcessNumbered"/>
    <dgm:cxn modelId="{2E3095DB-33F6-4C61-B6AB-D5C65C8C16FE}" type="presOf" srcId="{6054ED37-E052-4D9A-8EFC-24BC7C49286E}" destId="{4E29A030-C622-4C8E-AA06-8050C952332D}" srcOrd="0" destOrd="0" presId="urn:microsoft.com/office/officeart/2016/7/layout/BasicLinearProcessNumbered"/>
    <dgm:cxn modelId="{92A93EE7-13AE-4DCB-BB3C-A951F376E758}" type="presOf" srcId="{A28120F1-5165-44C4-8880-DA58F2BD5067}" destId="{68C7FE7E-5A6D-4D00-AC5A-1D56DDEE88D7}" srcOrd="0" destOrd="0" presId="urn:microsoft.com/office/officeart/2016/7/layout/BasicLinearProcessNumbered"/>
    <dgm:cxn modelId="{427A86EA-52D4-42DE-88AD-2F6793A3E1CD}" srcId="{983A5D80-35DA-424F-9E0D-46C367BB7104}" destId="{CFD54FDF-3D39-4B4B-B942-3C6807B748DF}" srcOrd="1" destOrd="0" parTransId="{43BF7C11-BD82-490C-BB6A-ECE5DCF8532C}" sibTransId="{6054ED37-E052-4D9A-8EFC-24BC7C49286E}"/>
    <dgm:cxn modelId="{059052F0-F4CD-4968-B182-E9E895DD6A4A}" type="presOf" srcId="{CFD54FDF-3D39-4B4B-B942-3C6807B748DF}" destId="{B4C125C4-F420-412E-ACFD-281CCE34B00E}" srcOrd="1" destOrd="0" presId="urn:microsoft.com/office/officeart/2016/7/layout/BasicLinearProcessNumbered"/>
    <dgm:cxn modelId="{8BBF3EF4-6E99-4345-B0B2-826232BE75AC}" type="presOf" srcId="{501B557C-2DFB-4831-B426-1889A09E933F}" destId="{3FF344A1-431A-4571-A0F1-24A3F826B5E6}" srcOrd="0" destOrd="0" presId="urn:microsoft.com/office/officeart/2016/7/layout/BasicLinearProcessNumbered"/>
    <dgm:cxn modelId="{E5155C9A-F05F-405C-A35E-55A6B12094E1}" type="presParOf" srcId="{74A77E59-0336-46BC-BD47-4D9813241960}" destId="{AFB39F98-6F91-4537-9552-D6356A2134BD}" srcOrd="0" destOrd="0" presId="urn:microsoft.com/office/officeart/2016/7/layout/BasicLinearProcessNumbered"/>
    <dgm:cxn modelId="{70803F9F-A0A7-4F6E-938D-7EA8923A9268}" type="presParOf" srcId="{AFB39F98-6F91-4537-9552-D6356A2134BD}" destId="{68C7FE7E-5A6D-4D00-AC5A-1D56DDEE88D7}" srcOrd="0" destOrd="0" presId="urn:microsoft.com/office/officeart/2016/7/layout/BasicLinearProcessNumbered"/>
    <dgm:cxn modelId="{23FD83D2-9D45-4D38-90A7-4994B998C4A1}" type="presParOf" srcId="{AFB39F98-6F91-4537-9552-D6356A2134BD}" destId="{3FF344A1-431A-4571-A0F1-24A3F826B5E6}" srcOrd="1" destOrd="0" presId="urn:microsoft.com/office/officeart/2016/7/layout/BasicLinearProcessNumbered"/>
    <dgm:cxn modelId="{AA57218A-C8EB-4992-BD11-6E6F243E2B2F}" type="presParOf" srcId="{AFB39F98-6F91-4537-9552-D6356A2134BD}" destId="{877A0685-DC2D-494B-9FF0-6CD48945ED76}" srcOrd="2" destOrd="0" presId="urn:microsoft.com/office/officeart/2016/7/layout/BasicLinearProcessNumbered"/>
    <dgm:cxn modelId="{B26E5943-DF51-4F8E-B82A-A27E97C90636}" type="presParOf" srcId="{AFB39F98-6F91-4537-9552-D6356A2134BD}" destId="{D40EE606-031C-4BBC-A6BB-768F82C1BF75}" srcOrd="3" destOrd="0" presId="urn:microsoft.com/office/officeart/2016/7/layout/BasicLinearProcessNumbered"/>
    <dgm:cxn modelId="{638FA6DE-5E3D-4725-BF26-EB6BE8C65099}" type="presParOf" srcId="{74A77E59-0336-46BC-BD47-4D9813241960}" destId="{7D2E5950-B4E0-4767-8040-6E3F67533374}" srcOrd="1" destOrd="0" presId="urn:microsoft.com/office/officeart/2016/7/layout/BasicLinearProcessNumbered"/>
    <dgm:cxn modelId="{FFE9F192-5066-433E-8710-423CFBCC74AC}" type="presParOf" srcId="{74A77E59-0336-46BC-BD47-4D9813241960}" destId="{030F36DD-148E-4EE6-A763-145BC43DCD32}" srcOrd="2" destOrd="0" presId="urn:microsoft.com/office/officeart/2016/7/layout/BasicLinearProcessNumbered"/>
    <dgm:cxn modelId="{E86C3097-7C09-4C7B-8C87-5317257A30F5}" type="presParOf" srcId="{030F36DD-148E-4EE6-A763-145BC43DCD32}" destId="{845C5BF0-0E82-4D7F-AEF7-3706C943267E}" srcOrd="0" destOrd="0" presId="urn:microsoft.com/office/officeart/2016/7/layout/BasicLinearProcessNumbered"/>
    <dgm:cxn modelId="{CA6DB48D-8D0F-4FEA-8855-7277DB6D37A8}" type="presParOf" srcId="{030F36DD-148E-4EE6-A763-145BC43DCD32}" destId="{4E29A030-C622-4C8E-AA06-8050C952332D}" srcOrd="1" destOrd="0" presId="urn:microsoft.com/office/officeart/2016/7/layout/BasicLinearProcessNumbered"/>
    <dgm:cxn modelId="{5FAB1675-F1E7-403D-84D2-9D4D322CD39A}" type="presParOf" srcId="{030F36DD-148E-4EE6-A763-145BC43DCD32}" destId="{2E7314FD-09E4-4C38-9E7A-233A862933A2}" srcOrd="2" destOrd="0" presId="urn:microsoft.com/office/officeart/2016/7/layout/BasicLinearProcessNumbered"/>
    <dgm:cxn modelId="{D1923764-3516-4568-9010-07D409117DF2}" type="presParOf" srcId="{030F36DD-148E-4EE6-A763-145BC43DCD32}" destId="{B4C125C4-F420-412E-ACFD-281CCE34B00E}" srcOrd="3" destOrd="0" presId="urn:microsoft.com/office/officeart/2016/7/layout/BasicLinearProcessNumbered"/>
    <dgm:cxn modelId="{7DC88A38-FFA4-4984-A2BC-79B028995B9E}" type="presParOf" srcId="{74A77E59-0336-46BC-BD47-4D9813241960}" destId="{9BFA8C84-48AA-4E42-9A59-F2E2E503F551}" srcOrd="3" destOrd="0" presId="urn:microsoft.com/office/officeart/2016/7/layout/BasicLinearProcessNumbered"/>
    <dgm:cxn modelId="{702DAF28-9F8C-412F-9693-1E0C8B341364}" type="presParOf" srcId="{74A77E59-0336-46BC-BD47-4D9813241960}" destId="{71E262F3-75D2-4D00-9C29-5F5D4C77427F}" srcOrd="4" destOrd="0" presId="urn:microsoft.com/office/officeart/2016/7/layout/BasicLinearProcessNumbered"/>
    <dgm:cxn modelId="{12A1842F-06D6-4EAF-B1FD-1D7FF622B5F6}" type="presParOf" srcId="{71E262F3-75D2-4D00-9C29-5F5D4C77427F}" destId="{5F7FCE1A-530B-450B-A079-36B809C96DEC}" srcOrd="0" destOrd="0" presId="urn:microsoft.com/office/officeart/2016/7/layout/BasicLinearProcessNumbered"/>
    <dgm:cxn modelId="{DEFEB9E3-9CA9-45CF-B4E1-1E8C269A255E}" type="presParOf" srcId="{71E262F3-75D2-4D00-9C29-5F5D4C77427F}" destId="{FF86A51B-0097-4A52-AEE1-666EC8C803E7}" srcOrd="1" destOrd="0" presId="urn:microsoft.com/office/officeart/2016/7/layout/BasicLinearProcessNumbered"/>
    <dgm:cxn modelId="{04EF2695-BCF5-4915-8B5F-631C2E4A82F9}" type="presParOf" srcId="{71E262F3-75D2-4D00-9C29-5F5D4C77427F}" destId="{F3CF0F9A-2FEC-4CA9-A977-B2EAA0F3F81B}" srcOrd="2" destOrd="0" presId="urn:microsoft.com/office/officeart/2016/7/layout/BasicLinearProcessNumbered"/>
    <dgm:cxn modelId="{2B2C2320-B0B2-4501-828C-16A049689E99}" type="presParOf" srcId="{71E262F3-75D2-4D00-9C29-5F5D4C77427F}" destId="{E969AC7F-70CF-4972-914D-AB5B81D725D4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291AA7-35B1-4FA2-A367-6AB7A7A6EC2F}">
      <dsp:nvSpPr>
        <dsp:cNvPr id="0" name=""/>
        <dsp:cNvSpPr/>
      </dsp:nvSpPr>
      <dsp:spPr>
        <a:xfrm>
          <a:off x="0" y="81907"/>
          <a:ext cx="8596668" cy="371695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1244" tIns="442170" rIns="421244" bIns="44217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kern="1200" dirty="0"/>
            <a:t>Adnvced networking techniques like traffic classification and load balancing require a controlled testing environment.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Our project addresses that need by deploying a physical </a:t>
          </a:r>
          <a:r>
            <a:rPr lang="en-US" sz="2800" kern="1200" dirty="0"/>
            <a:t>data center </a:t>
          </a:r>
          <a:r>
            <a:rPr lang="en-GB" sz="2800" kern="1200" dirty="0"/>
            <a:t>serving as a testbed for data plane optimization techniques.</a:t>
          </a:r>
          <a:br>
            <a:rPr lang="en-US" sz="2800" b="1" kern="1200" dirty="0"/>
          </a:br>
          <a:endParaRPr lang="en-US" sz="2800" kern="1200" dirty="0"/>
        </a:p>
      </dsp:txBody>
      <dsp:txXfrm>
        <a:off x="0" y="81907"/>
        <a:ext cx="8596668" cy="37169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10A3F1-BADB-42F6-80FD-DA7FE4064407}">
      <dsp:nvSpPr>
        <dsp:cNvPr id="0" name=""/>
        <dsp:cNvSpPr/>
      </dsp:nvSpPr>
      <dsp:spPr>
        <a:xfrm>
          <a:off x="0" y="386"/>
          <a:ext cx="8139165" cy="90552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06D501-BE7D-4E3A-B5E6-52D44AB99A90}">
      <dsp:nvSpPr>
        <dsp:cNvPr id="0" name=""/>
        <dsp:cNvSpPr/>
      </dsp:nvSpPr>
      <dsp:spPr>
        <a:xfrm>
          <a:off x="273920" y="204129"/>
          <a:ext cx="498036" cy="49803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F5757-5364-4931-9D53-6F969FEA25E9}">
      <dsp:nvSpPr>
        <dsp:cNvPr id="0" name=""/>
        <dsp:cNvSpPr/>
      </dsp:nvSpPr>
      <dsp:spPr>
        <a:xfrm>
          <a:off x="1045877" y="386"/>
          <a:ext cx="7093287" cy="9055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834" tIns="95834" rIns="95834" bIns="9583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dirty="0"/>
            <a:t>Deploy a physical data center to test and evaluate networking mechanisms.</a:t>
          </a:r>
          <a:endParaRPr lang="en-US" sz="2200" kern="1200" dirty="0"/>
        </a:p>
      </dsp:txBody>
      <dsp:txXfrm>
        <a:off x="1045877" y="386"/>
        <a:ext cx="7093287" cy="905521"/>
      </dsp:txXfrm>
    </dsp:sp>
    <dsp:sp modelId="{979C17FD-D5DB-4BA0-9E89-BDAB66B55826}">
      <dsp:nvSpPr>
        <dsp:cNvPr id="0" name=""/>
        <dsp:cNvSpPr/>
      </dsp:nvSpPr>
      <dsp:spPr>
        <a:xfrm>
          <a:off x="0" y="1132288"/>
          <a:ext cx="8139165" cy="90552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353D02-CC7F-4D22-A64A-2F1DABF96BC6}">
      <dsp:nvSpPr>
        <dsp:cNvPr id="0" name=""/>
        <dsp:cNvSpPr/>
      </dsp:nvSpPr>
      <dsp:spPr>
        <a:xfrm>
          <a:off x="273920" y="1336031"/>
          <a:ext cx="498036" cy="49803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EE8CE7-9400-4DD2-A12D-EC4A54CE7201}">
      <dsp:nvSpPr>
        <dsp:cNvPr id="0" name=""/>
        <dsp:cNvSpPr/>
      </dsp:nvSpPr>
      <dsp:spPr>
        <a:xfrm>
          <a:off x="1045877" y="1132288"/>
          <a:ext cx="7093287" cy="9055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834" tIns="95834" rIns="95834" bIns="9583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dirty="0"/>
            <a:t>Evaluate and Test different networking approaches such as Load Balancing, etc.</a:t>
          </a:r>
          <a:endParaRPr lang="en-US" sz="2200" kern="1200" dirty="0"/>
        </a:p>
      </dsp:txBody>
      <dsp:txXfrm>
        <a:off x="1045877" y="1132288"/>
        <a:ext cx="7093287" cy="905521"/>
      </dsp:txXfrm>
    </dsp:sp>
    <dsp:sp modelId="{4626DF23-6D6F-4A6B-8438-0B706D855A45}">
      <dsp:nvSpPr>
        <dsp:cNvPr id="0" name=""/>
        <dsp:cNvSpPr/>
      </dsp:nvSpPr>
      <dsp:spPr>
        <a:xfrm>
          <a:off x="0" y="2264190"/>
          <a:ext cx="8139165" cy="90552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5F6F10-F0CC-4581-8D4D-C20BB9E92BC5}">
      <dsp:nvSpPr>
        <dsp:cNvPr id="0" name=""/>
        <dsp:cNvSpPr/>
      </dsp:nvSpPr>
      <dsp:spPr>
        <a:xfrm>
          <a:off x="273920" y="2467932"/>
          <a:ext cx="498036" cy="49803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2F5D74-821E-4042-81AD-D4C976751423}">
      <dsp:nvSpPr>
        <dsp:cNvPr id="0" name=""/>
        <dsp:cNvSpPr/>
      </dsp:nvSpPr>
      <dsp:spPr>
        <a:xfrm>
          <a:off x="1045877" y="2264190"/>
          <a:ext cx="7093287" cy="9055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834" tIns="95834" rIns="95834" bIns="95834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dirty="0"/>
            <a:t>Classify real TCP flows using machine learning to support application-aware load balancing decisions.</a:t>
          </a:r>
          <a:endParaRPr lang="en-US" sz="2200" kern="1200" dirty="0"/>
        </a:p>
      </dsp:txBody>
      <dsp:txXfrm>
        <a:off x="1045877" y="2264190"/>
        <a:ext cx="7093287" cy="90552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29ABF1-BD6D-4AF8-ABF7-E2E8A9374BE8}">
      <dsp:nvSpPr>
        <dsp:cNvPr id="0" name=""/>
        <dsp:cNvSpPr/>
      </dsp:nvSpPr>
      <dsp:spPr>
        <a:xfrm>
          <a:off x="0" y="1894"/>
          <a:ext cx="3851122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E0B5EB-834A-4A4A-9356-03DDC86F8FE6}">
      <dsp:nvSpPr>
        <dsp:cNvPr id="0" name=""/>
        <dsp:cNvSpPr/>
      </dsp:nvSpPr>
      <dsp:spPr>
        <a:xfrm>
          <a:off x="0" y="1894"/>
          <a:ext cx="3851122" cy="1292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/>
            <a:t>Run a Kubernetes-managed physical Data </a:t>
          </a:r>
          <a:r>
            <a:rPr lang="en-GB" sz="2000" b="0" i="0" kern="1200" dirty="0" err="1"/>
            <a:t>Center</a:t>
          </a:r>
          <a:r>
            <a:rPr lang="en-GB" sz="2000" b="0" i="0" kern="1200" dirty="0"/>
            <a:t> for controlled experimentation</a:t>
          </a:r>
          <a:endParaRPr lang="en-US" sz="2000" kern="1200" dirty="0"/>
        </a:p>
      </dsp:txBody>
      <dsp:txXfrm>
        <a:off x="0" y="1894"/>
        <a:ext cx="3851122" cy="1292327"/>
      </dsp:txXfrm>
    </dsp:sp>
    <dsp:sp modelId="{7605EA7C-A386-467D-B687-B6ADA8AE6690}">
      <dsp:nvSpPr>
        <dsp:cNvPr id="0" name=""/>
        <dsp:cNvSpPr/>
      </dsp:nvSpPr>
      <dsp:spPr>
        <a:xfrm>
          <a:off x="0" y="1294222"/>
          <a:ext cx="3851122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FC9334F-4E5F-451E-B18C-ED1939DC26DE}">
      <dsp:nvSpPr>
        <dsp:cNvPr id="0" name=""/>
        <dsp:cNvSpPr/>
      </dsp:nvSpPr>
      <dsp:spPr>
        <a:xfrm>
          <a:off x="0" y="1294222"/>
          <a:ext cx="3851122" cy="1292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/>
            <a:t>Implement machine learning traffic classification using zero-length packet features</a:t>
          </a:r>
          <a:endParaRPr lang="en-US" sz="2000" kern="1200" dirty="0"/>
        </a:p>
      </dsp:txBody>
      <dsp:txXfrm>
        <a:off x="0" y="1294222"/>
        <a:ext cx="3851122" cy="1292327"/>
      </dsp:txXfrm>
    </dsp:sp>
    <dsp:sp modelId="{88FF1417-6931-49B0-81F9-649C6AAF725F}">
      <dsp:nvSpPr>
        <dsp:cNvPr id="0" name=""/>
        <dsp:cNvSpPr/>
      </dsp:nvSpPr>
      <dsp:spPr>
        <a:xfrm>
          <a:off x="0" y="2586550"/>
          <a:ext cx="3851122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F1EA92D-49BC-42CF-BE8F-05A590639EE6}">
      <dsp:nvSpPr>
        <dsp:cNvPr id="0" name=""/>
        <dsp:cNvSpPr/>
      </dsp:nvSpPr>
      <dsp:spPr>
        <a:xfrm>
          <a:off x="0" y="2586550"/>
          <a:ext cx="3851122" cy="1292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/>
            <a:t>Evaluate classification accuracy and implement an application-aware load balancer driven by the classifier</a:t>
          </a:r>
          <a:endParaRPr lang="en-US" sz="2000" kern="1200" dirty="0"/>
        </a:p>
      </dsp:txBody>
      <dsp:txXfrm>
        <a:off x="0" y="2586550"/>
        <a:ext cx="3851122" cy="129232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C7FE7E-5A6D-4D00-AC5A-1D56DDEE88D7}">
      <dsp:nvSpPr>
        <dsp:cNvPr id="0" name=""/>
        <dsp:cNvSpPr/>
      </dsp:nvSpPr>
      <dsp:spPr>
        <a:xfrm>
          <a:off x="0" y="0"/>
          <a:ext cx="3329243" cy="435254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9561" tIns="330200" rIns="259561" bIns="33020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</a:rPr>
            <a:t>Experiment with several methods for designing and editing the Kubernetes default load balancer, by applying different rules for traffic distribution with applying prototype load balancer.</a:t>
          </a:r>
        </a:p>
      </dsp:txBody>
      <dsp:txXfrm>
        <a:off x="0" y="1653966"/>
        <a:ext cx="3329243" cy="2611526"/>
      </dsp:txXfrm>
    </dsp:sp>
    <dsp:sp modelId="{3FF344A1-431A-4571-A0F1-24A3F826B5E6}">
      <dsp:nvSpPr>
        <dsp:cNvPr id="0" name=""/>
        <dsp:cNvSpPr/>
      </dsp:nvSpPr>
      <dsp:spPr>
        <a:xfrm>
          <a:off x="1011739" y="435254"/>
          <a:ext cx="1305763" cy="130576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802" tIns="12700" rIns="10180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202964" y="626479"/>
        <a:ext cx="923313" cy="923313"/>
      </dsp:txXfrm>
    </dsp:sp>
    <dsp:sp modelId="{877A0685-DC2D-494B-9FF0-6CD48945ED76}">
      <dsp:nvSpPr>
        <dsp:cNvPr id="0" name=""/>
        <dsp:cNvSpPr/>
      </dsp:nvSpPr>
      <dsp:spPr>
        <a:xfrm>
          <a:off x="0" y="4352472"/>
          <a:ext cx="3329243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45C5BF0-0E82-4D7F-AEF7-3706C943267E}">
      <dsp:nvSpPr>
        <dsp:cNvPr id="0" name=""/>
        <dsp:cNvSpPr/>
      </dsp:nvSpPr>
      <dsp:spPr>
        <a:xfrm>
          <a:off x="3662167" y="0"/>
          <a:ext cx="3329243" cy="435254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9561" tIns="330200" rIns="259561" bIns="33020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</a:rPr>
            <a:t>Build and Implement ML Application-Based Traffic-Classification Model Based On “Traffic Classification Based On Zero Length Packets” </a:t>
          </a:r>
        </a:p>
      </dsp:txBody>
      <dsp:txXfrm>
        <a:off x="3662167" y="1653966"/>
        <a:ext cx="3329243" cy="2611526"/>
      </dsp:txXfrm>
    </dsp:sp>
    <dsp:sp modelId="{4E29A030-C622-4C8E-AA06-8050C952332D}">
      <dsp:nvSpPr>
        <dsp:cNvPr id="0" name=""/>
        <dsp:cNvSpPr/>
      </dsp:nvSpPr>
      <dsp:spPr>
        <a:xfrm>
          <a:off x="4673907" y="435254"/>
          <a:ext cx="1305763" cy="130576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802" tIns="12700" rIns="10180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4865132" y="626479"/>
        <a:ext cx="923313" cy="923313"/>
      </dsp:txXfrm>
    </dsp:sp>
    <dsp:sp modelId="{2E7314FD-09E4-4C38-9E7A-233A862933A2}">
      <dsp:nvSpPr>
        <dsp:cNvPr id="0" name=""/>
        <dsp:cNvSpPr/>
      </dsp:nvSpPr>
      <dsp:spPr>
        <a:xfrm>
          <a:off x="3662167" y="4352472"/>
          <a:ext cx="3329243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F7FCE1A-530B-450B-A079-36B809C96DEC}">
      <dsp:nvSpPr>
        <dsp:cNvPr id="0" name=""/>
        <dsp:cNvSpPr/>
      </dsp:nvSpPr>
      <dsp:spPr>
        <a:xfrm>
          <a:off x="7324334" y="0"/>
          <a:ext cx="3329243" cy="435254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9561" tIns="330200" rIns="259561" bIns="33020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Real-time traffic was captured directly from live flows. The classifiers accuracy was evaluated on updated TCP application data packets.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7324334" y="1653966"/>
        <a:ext cx="3329243" cy="2611526"/>
      </dsp:txXfrm>
    </dsp:sp>
    <dsp:sp modelId="{FF86A51B-0097-4A52-AEE1-666EC8C803E7}">
      <dsp:nvSpPr>
        <dsp:cNvPr id="0" name=""/>
        <dsp:cNvSpPr/>
      </dsp:nvSpPr>
      <dsp:spPr>
        <a:xfrm>
          <a:off x="8336074" y="435254"/>
          <a:ext cx="1305763" cy="130576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802" tIns="12700" rIns="101802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527299" y="626479"/>
        <a:ext cx="923313" cy="923313"/>
      </dsp:txXfrm>
    </dsp:sp>
    <dsp:sp modelId="{F3CF0F9A-2FEC-4CA9-A977-B2EAA0F3F81B}">
      <dsp:nvSpPr>
        <dsp:cNvPr id="0" name=""/>
        <dsp:cNvSpPr/>
      </dsp:nvSpPr>
      <dsp:spPr>
        <a:xfrm>
          <a:off x="7324334" y="4352472"/>
          <a:ext cx="3329243" cy="7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 w="1270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>
          <a:extLst>
            <a:ext uri="{FF2B5EF4-FFF2-40B4-BE49-F238E27FC236}">
              <a16:creationId xmlns:a16="http://schemas.microsoft.com/office/drawing/2014/main" id="{FE4AD844-916C-8939-E47B-8125A8A38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456d61dcc_0_0:notes">
            <a:extLst>
              <a:ext uri="{FF2B5EF4-FFF2-40B4-BE49-F238E27FC236}">
                <a16:creationId xmlns:a16="http://schemas.microsoft.com/office/drawing/2014/main" id="{81D6EC86-5DFA-D192-D0BB-90D32FF81B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456d61dcc_0_0:notes">
            <a:extLst>
              <a:ext uri="{FF2B5EF4-FFF2-40B4-BE49-F238E27FC236}">
                <a16:creationId xmlns:a16="http://schemas.microsoft.com/office/drawing/2014/main" id="{BD086C83-B001-EAC2-7AA7-41311B0BB0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42707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4184b6aabd_2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4184b6aabd_2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4184b6aabd_2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4184b6aabd_2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B9CC6882-E6F6-2249-AD48-01E3B24EE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>
            <a:extLst>
              <a:ext uri="{FF2B5EF4-FFF2-40B4-BE49-F238E27FC236}">
                <a16:creationId xmlns:a16="http://schemas.microsoft.com/office/drawing/2014/main" id="{4FA5A0F4-5189-DB35-AD6B-0148499ECF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>
            <a:extLst>
              <a:ext uri="{FF2B5EF4-FFF2-40B4-BE49-F238E27FC236}">
                <a16:creationId xmlns:a16="http://schemas.microsoft.com/office/drawing/2014/main" id="{2916F3DF-2261-B7B4-29CD-D7CC796506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157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9A314B6B-1739-F8C2-3F58-8FFA32CBA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4184b6aabd_21_4:notes">
            <a:extLst>
              <a:ext uri="{FF2B5EF4-FFF2-40B4-BE49-F238E27FC236}">
                <a16:creationId xmlns:a16="http://schemas.microsoft.com/office/drawing/2014/main" id="{AB13AAB8-EB35-C482-3020-2527FA2C6E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4184b6aabd_21_4:notes">
            <a:extLst>
              <a:ext uri="{FF2B5EF4-FFF2-40B4-BE49-F238E27FC236}">
                <a16:creationId xmlns:a16="http://schemas.microsoft.com/office/drawing/2014/main" id="{4E6136FB-BF1D-1996-5E77-66F0D8DA3A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8642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456d61d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456d61d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>
          <a:extLst>
            <a:ext uri="{FF2B5EF4-FFF2-40B4-BE49-F238E27FC236}">
              <a16:creationId xmlns:a16="http://schemas.microsoft.com/office/drawing/2014/main" id="{C0F6624D-3002-316E-CEDC-A47CDFBE9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4184b6aabd_21_4:notes">
            <a:extLst>
              <a:ext uri="{FF2B5EF4-FFF2-40B4-BE49-F238E27FC236}">
                <a16:creationId xmlns:a16="http://schemas.microsoft.com/office/drawing/2014/main" id="{4C3B834E-A604-F0AC-5A6E-277153F462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4184b6aabd_21_4:notes">
            <a:extLst>
              <a:ext uri="{FF2B5EF4-FFF2-40B4-BE49-F238E27FC236}">
                <a16:creationId xmlns:a16="http://schemas.microsoft.com/office/drawing/2014/main" id="{2109EF77-C239-DC2B-88C5-2D949A73A0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012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>
          <a:extLst>
            <a:ext uri="{FF2B5EF4-FFF2-40B4-BE49-F238E27FC236}">
              <a16:creationId xmlns:a16="http://schemas.microsoft.com/office/drawing/2014/main" id="{D9146560-4F2F-454C-14FE-528BB66EE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456d61dcc_0_0:notes">
            <a:extLst>
              <a:ext uri="{FF2B5EF4-FFF2-40B4-BE49-F238E27FC236}">
                <a16:creationId xmlns:a16="http://schemas.microsoft.com/office/drawing/2014/main" id="{A840E422-54BB-7A6A-CE64-4D9621EA22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456d61dcc_0_0:notes">
            <a:extLst>
              <a:ext uri="{FF2B5EF4-FFF2-40B4-BE49-F238E27FC236}">
                <a16:creationId xmlns:a16="http://schemas.microsoft.com/office/drawing/2014/main" id="{EF4417B7-0C8B-024D-2124-ED8112B958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3074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845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551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392307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1352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010480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75773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61948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8160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8870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9800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46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78729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5264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5143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0003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7279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0129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40633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66352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1942627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51283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0253283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211970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715304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1685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29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21612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35922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67654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18166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6971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689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9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84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hyperlink" Target="https://dl.acm.org/doi/10.5555/1855711.1855730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2.wdp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13" Type="http://schemas.openxmlformats.org/officeDocument/2006/relationships/diagramColors" Target="../diagrams/colors3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2.xml"/><Relationship Id="rId12" Type="http://schemas.openxmlformats.org/officeDocument/2006/relationships/diagramQuickStyle" Target="../diagrams/quickStyle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6" Type="http://schemas.openxmlformats.org/officeDocument/2006/relationships/diagramLayout" Target="../diagrams/layout2.xml"/><Relationship Id="rId11" Type="http://schemas.openxmlformats.org/officeDocument/2006/relationships/diagramLayout" Target="../diagrams/layout3.xml"/><Relationship Id="rId5" Type="http://schemas.openxmlformats.org/officeDocument/2006/relationships/diagramData" Target="../diagrams/data2.xml"/><Relationship Id="rId10" Type="http://schemas.openxmlformats.org/officeDocument/2006/relationships/diagramData" Target="../diagrams/data3.xml"/><Relationship Id="rId4" Type="http://schemas.microsoft.com/office/2007/relationships/hdphoto" Target="../media/hdphoto2.wdp"/><Relationship Id="rId9" Type="http://schemas.microsoft.com/office/2007/relationships/diagramDrawing" Target="../diagrams/drawing2.xml"/><Relationship Id="rId14" Type="http://schemas.microsoft.com/office/2007/relationships/diagramDrawing" Target="../diagrams/drawin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0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7.jpe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15" descr="Illuminated server room panel"/>
          <p:cNvPicPr preferRelativeResize="0"/>
          <p:nvPr/>
        </p:nvPicPr>
        <p:blipFill rotWithShape="1">
          <a:blip r:embed="rId3" cstate="email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/>
          <p:nvPr/>
        </p:nvSpPr>
        <p:spPr>
          <a:xfrm rot="5400000">
            <a:off x="-173112" y="173250"/>
            <a:ext cx="6858000" cy="6511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6000">
                <a:srgbClr val="000000">
                  <a:alpha val="16862"/>
                </a:srgbClr>
              </a:gs>
              <a:gs pos="46000">
                <a:srgbClr val="000000">
                  <a:alpha val="29803"/>
                </a:srgbClr>
              </a:gs>
              <a:gs pos="100000">
                <a:srgbClr val="000000">
                  <a:alpha val="44705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ctrTitle"/>
          </p:nvPr>
        </p:nvSpPr>
        <p:spPr>
          <a:xfrm>
            <a:off x="286506" y="603315"/>
            <a:ext cx="5649211" cy="3685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lvl="0" algn="l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6600"/>
            </a:pPr>
            <a:br>
              <a:rPr 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GB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Data-</a:t>
            </a:r>
            <a:r>
              <a:rPr lang="en-GB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Center</a:t>
            </a:r>
            <a:r>
              <a:rPr lang="en-GB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Architecture With Flow Classification</a:t>
            </a:r>
            <a:br>
              <a:rPr 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6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P-2025-128</a:t>
            </a:r>
            <a:endParaRPr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1"/>
          </p:nvPr>
        </p:nvSpPr>
        <p:spPr>
          <a:xfrm>
            <a:off x="286498" y="4437175"/>
            <a:ext cx="5437500" cy="12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Students: Roi Alus, Yarin </a:t>
            </a:r>
            <a:r>
              <a:rPr lang="en-US" sz="2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Kalfon</a:t>
            </a:r>
            <a:endParaRPr sz="2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</a:pPr>
            <a:r>
              <a:rPr lang="en-US" sz="2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Supervisor: Prof. Omer Gurewitz </a:t>
            </a:r>
            <a:endParaRPr sz="2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1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1F2B4773-3207-44CC-B7AC-892B70498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B8267CA-A7A5-4E11-9D92-4EAC3DD3E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83D61B5-C6B4-4A4B-85AD-FEE7A5491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A0B67FE4-688F-4497-8BFD-157613A69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35" name="Rectangle 25">
              <a:extLst>
                <a:ext uri="{FF2B5EF4-FFF2-40B4-BE49-F238E27FC236}">
                  <a16:creationId xmlns:a16="http://schemas.microsoft.com/office/drawing/2014/main" id="{3BF5BE1A-9BAC-4581-A82B-FD8FE3159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971E5644-6772-414A-8199-E30BFB02A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39" name="Rectangle 27">
              <a:extLst>
                <a:ext uri="{FF2B5EF4-FFF2-40B4-BE49-F238E27FC236}">
                  <a16:creationId xmlns:a16="http://schemas.microsoft.com/office/drawing/2014/main" id="{E8246D50-BB0C-408E-93FD-7B8D63A7F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41" name="Rectangle 28">
              <a:extLst>
                <a:ext uri="{FF2B5EF4-FFF2-40B4-BE49-F238E27FC236}">
                  <a16:creationId xmlns:a16="http://schemas.microsoft.com/office/drawing/2014/main" id="{AFBC5D22-68C1-44FB-8181-CB84ECAA8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42" name="Rectangle 29">
              <a:extLst>
                <a:ext uri="{FF2B5EF4-FFF2-40B4-BE49-F238E27FC236}">
                  <a16:creationId xmlns:a16="http://schemas.microsoft.com/office/drawing/2014/main" id="{FB6D0FCE-FBDB-4655-A1A7-640B1E86B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BC8157DF-FD90-4AD6-B803-3AC0ACD8E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3548B067-9D63-4D21-92EF-CBC9E6338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</p:grp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36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8D826C-B654-178D-848C-F4FC0990B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Arial"/>
              </a:rPr>
              <a:t>Motivation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 Traffic Classifier</a:t>
            </a:r>
          </a:p>
        </p:txBody>
      </p:sp>
      <p:pic>
        <p:nvPicPr>
          <p:cNvPr id="49" name="Graphic 48" descr="Elephant">
            <a:extLst>
              <a:ext uri="{FF2B5EF4-FFF2-40B4-BE49-F238E27FC236}">
                <a16:creationId xmlns:a16="http://schemas.microsoft.com/office/drawing/2014/main" id="{AE141B97-374B-1F59-99F8-EE658546CC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6896" y="1231408"/>
            <a:ext cx="3856774" cy="38567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038698-376C-405A-5106-215DF49D296B}"/>
              </a:ext>
            </a:extLst>
          </p:cNvPr>
          <p:cNvSpPr txBox="1"/>
          <p:nvPr/>
        </p:nvSpPr>
        <p:spPr>
          <a:xfrm>
            <a:off x="7181724" y="2495685"/>
            <a:ext cx="4512988" cy="33179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Most modern load balancing strategies in data centers rely on prior knowledge of application types (e.g., distinguishing between </a:t>
            </a:r>
            <a:r>
              <a:rPr lang="en-US" i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elephant</a:t>
            </a: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i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mouse</a:t>
            </a: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flows). This assumption simplifies traffic handling but limits adaptability in dynamic or encrypted environments.</a:t>
            </a: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Ø"/>
            </a:pPr>
            <a:r>
              <a:rPr lang="en-GB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One well-known example is </a:t>
            </a:r>
            <a:r>
              <a:rPr lang="en-GB" u="sng" kern="1200" dirty="0">
                <a:solidFill>
                  <a:srgbClr val="FFFFFF"/>
                </a:solidFill>
                <a:latin typeface="+mn-lt"/>
                <a:ea typeface="+mn-ea"/>
                <a:cs typeface="+mn-cs"/>
                <a:hlinkClick r:id="rId4"/>
              </a:rPr>
              <a:t>Hedera: Dynamic Flow Scheduling for Data </a:t>
            </a:r>
            <a:r>
              <a:rPr lang="en-GB" u="sng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  <a:hlinkClick r:id="rId4"/>
              </a:rPr>
              <a:t>Center</a:t>
            </a:r>
            <a:r>
              <a:rPr lang="en-GB" u="sng" kern="1200" dirty="0">
                <a:solidFill>
                  <a:srgbClr val="FFFFFF"/>
                </a:solidFill>
                <a:latin typeface="+mn-lt"/>
                <a:ea typeface="+mn-ea"/>
                <a:cs typeface="+mn-cs"/>
                <a:hlinkClick r:id="rId4"/>
              </a:rPr>
              <a:t> Networks</a:t>
            </a:r>
            <a:r>
              <a:rPr lang="en-GB" kern="1200" dirty="0">
                <a:solidFill>
                  <a:srgbClr val="FFFFFF"/>
                </a:solidFill>
                <a:latin typeface="+mn-lt"/>
                <a:ea typeface="+mn-ea"/>
                <a:cs typeface="+mn-cs"/>
                <a:hlinkClick r:id="rId4"/>
              </a:rPr>
              <a:t> </a:t>
            </a:r>
            <a:r>
              <a:rPr lang="en-GB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(Microsoft Research, 2010), which classifies flows by size and schedules elephant flows separately from mice to avoid congestion.</a:t>
            </a:r>
            <a:endParaRPr lang="en-US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marL="285750" indent="-285750" defTabSz="45720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To address this, we sought to develop a traffic classifier that can infer application types in real time, enabling more intelligent and adaptive load balancing.</a:t>
            </a:r>
          </a:p>
        </p:txBody>
      </p:sp>
      <p:pic>
        <p:nvPicPr>
          <p:cNvPr id="5" name="Graphic 4" descr="Rat with solid fill">
            <a:extLst>
              <a:ext uri="{FF2B5EF4-FFF2-40B4-BE49-F238E27FC236}">
                <a16:creationId xmlns:a16="http://schemas.microsoft.com/office/drawing/2014/main" id="{7DAAAB62-872F-38D5-1B44-3C2B2FB2DF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95182" y="3302901"/>
            <a:ext cx="1420598" cy="142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358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D81FE-6C04-C846-6EA0-B65732AC7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77521"/>
            <a:ext cx="8596668" cy="1320800"/>
          </a:xfrm>
        </p:spPr>
        <p:txBody>
          <a:bodyPr/>
          <a:lstStyle/>
          <a:p>
            <a:r>
              <a:rPr lang="en-US"/>
              <a:t>Inspired By: Traffic Classification Using Zero-Length Packets</a:t>
            </a:r>
            <a:endParaRPr lang="he-IL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8B7089E-A239-187E-74C6-80550F9A3257}"/>
              </a:ext>
            </a:extLst>
          </p:cNvPr>
          <p:cNvSpPr txBox="1">
            <a:spLocks/>
          </p:cNvSpPr>
          <p:nvPr/>
        </p:nvSpPr>
        <p:spPr>
          <a:xfrm>
            <a:off x="677334" y="21082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buClrTx/>
              <a:buFontTx/>
            </a:pPr>
            <a:endParaRPr lang="he-IL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6D00C2-4335-76E3-F6A5-7F054E712DC3}"/>
              </a:ext>
            </a:extLst>
          </p:cNvPr>
          <p:cNvSpPr txBox="1"/>
          <p:nvPr/>
        </p:nvSpPr>
        <p:spPr>
          <a:xfrm>
            <a:off x="530051" y="1498321"/>
            <a:ext cx="9468059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+mj-lt"/>
              </a:rPr>
              <a:t>We Used the Following Paper:</a:t>
            </a:r>
          </a:p>
          <a:p>
            <a:r>
              <a:rPr lang="en-US" sz="2000" b="1" dirty="0">
                <a:latin typeface="+mj-lt"/>
              </a:rPr>
              <a:t>Title:</a:t>
            </a:r>
            <a:r>
              <a:rPr lang="en-US" sz="2000" dirty="0">
                <a:latin typeface="+mj-lt"/>
              </a:rPr>
              <a:t> </a:t>
            </a:r>
            <a:r>
              <a:rPr lang="en-US" sz="2000" i="1" dirty="0">
                <a:latin typeface="+mj-lt"/>
              </a:rPr>
              <a:t>Traffic Classification Based on Zero-Length Packets</a:t>
            </a:r>
            <a:br>
              <a:rPr lang="en-US" sz="2000" dirty="0">
                <a:latin typeface="+mj-lt"/>
              </a:rPr>
            </a:br>
            <a:r>
              <a:rPr lang="en-US" sz="2000" b="1" dirty="0">
                <a:latin typeface="+mj-lt"/>
              </a:rPr>
              <a:t>Authors:</a:t>
            </a:r>
            <a:r>
              <a:rPr lang="en-US" sz="2000" dirty="0">
                <a:latin typeface="+mj-lt"/>
              </a:rPr>
              <a:t> Joseph </a:t>
            </a:r>
            <a:r>
              <a:rPr lang="en-US" sz="2000" dirty="0" err="1">
                <a:latin typeface="+mj-lt"/>
              </a:rPr>
              <a:t>Kampeas</a:t>
            </a:r>
            <a:r>
              <a:rPr lang="en-US" sz="2000" dirty="0">
                <a:latin typeface="+mj-lt"/>
              </a:rPr>
              <a:t>, Asaf Cohen, Omer Gurewitz</a:t>
            </a:r>
            <a:br>
              <a:rPr lang="en-US" sz="2000" dirty="0">
                <a:latin typeface="+mj-lt"/>
              </a:rPr>
            </a:br>
            <a:r>
              <a:rPr lang="en-US" sz="2000" b="1" dirty="0">
                <a:latin typeface="+mj-lt"/>
              </a:rPr>
              <a:t>Published in:</a:t>
            </a:r>
            <a:r>
              <a:rPr lang="en-US" sz="2000" dirty="0">
                <a:latin typeface="+mj-lt"/>
              </a:rPr>
              <a:t> </a:t>
            </a:r>
            <a:r>
              <a:rPr lang="en-US" sz="2000" i="1" dirty="0">
                <a:latin typeface="+mj-lt"/>
              </a:rPr>
              <a:t>IEEE Transactions on Network and Service Management</a:t>
            </a:r>
            <a:r>
              <a:rPr lang="en-US" sz="2000" dirty="0">
                <a:latin typeface="+mj-lt"/>
              </a:rPr>
              <a:t>, Vol. 15, No. 3, September 2018</a:t>
            </a:r>
          </a:p>
          <a:p>
            <a:endParaRPr lang="en-US" sz="2000" i="1" dirty="0">
              <a:latin typeface="+mj-lt"/>
            </a:endParaRPr>
          </a:p>
          <a:p>
            <a:r>
              <a:rPr lang="en-US" sz="2800" b="1" dirty="0">
                <a:latin typeface="+mj-lt"/>
              </a:rPr>
              <a:t>Key Contributions:</a:t>
            </a:r>
          </a:p>
          <a:p>
            <a:endParaRPr lang="en-US" sz="2000" i="1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+mj-lt"/>
              </a:rPr>
              <a:t>Lightweight Fingerprinting:</a:t>
            </a:r>
            <a:r>
              <a:rPr lang="en-US" sz="1800" dirty="0">
                <a:latin typeface="+mj-lt"/>
              </a:rPr>
              <a:t> Uses only zero-length TCP packets (e.g., ACKs) for classification, minimizing resource usage.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+mj-lt"/>
              </a:rPr>
              <a:t>a-APDU Signatures:</a:t>
            </a:r>
            <a:r>
              <a:rPr lang="en-US" sz="1800" dirty="0">
                <a:latin typeface="+mj-lt"/>
              </a:rPr>
              <a:t> Extracts application-level data exchange patterns from TCP headers, enabling classification </a:t>
            </a:r>
            <a:r>
              <a:rPr lang="en-US" sz="1800" b="1" dirty="0">
                <a:latin typeface="+mj-lt"/>
              </a:rPr>
              <a:t>without payload access</a:t>
            </a:r>
            <a:r>
              <a:rPr lang="en-US" sz="1800" dirty="0"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+mj-lt"/>
              </a:rPr>
              <a:t>High Accuracy on Encrypted Traffic:</a:t>
            </a:r>
            <a:r>
              <a:rPr lang="en-US" sz="1800" dirty="0">
                <a:latin typeface="+mj-lt"/>
              </a:rPr>
              <a:t> Achieves ~97% classification accuracy using a J48 decision tree, often with just </a:t>
            </a:r>
            <a:r>
              <a:rPr lang="en-US" sz="1800" b="1" dirty="0">
                <a:latin typeface="+mj-lt"/>
              </a:rPr>
              <a:t>3–4 a-APDU exchanges per flow</a:t>
            </a:r>
            <a:r>
              <a:rPr lang="en-US" sz="18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503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0">
          <a:extLst>
            <a:ext uri="{FF2B5EF4-FFF2-40B4-BE49-F238E27FC236}">
              <a16:creationId xmlns:a16="http://schemas.microsoft.com/office/drawing/2014/main" id="{9F3FAC60-02F1-FB44-39FA-D92BA45D4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>
            <a:extLst>
              <a:ext uri="{FF2B5EF4-FFF2-40B4-BE49-F238E27FC236}">
                <a16:creationId xmlns:a16="http://schemas.microsoft.com/office/drawing/2014/main" id="{28F87A22-F8BA-8C44-63D4-A37B96D3EF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7338" y="145846"/>
            <a:ext cx="7070605" cy="1320800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lvl="0">
              <a:spcBef>
                <a:spcPts val="0"/>
              </a:spcBef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Applying the Classifier on Real-World Data</a:t>
            </a:r>
            <a:endParaRPr lang="en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Google Shape;111;p17" descr="Illuminated server room panel">
            <a:extLst>
              <a:ext uri="{FF2B5EF4-FFF2-40B4-BE49-F238E27FC236}">
                <a16:creationId xmlns:a16="http://schemas.microsoft.com/office/drawing/2014/main" id="{D4054796-2E9E-AA1F-4E30-F2515662826F}"/>
              </a:ext>
            </a:extLst>
          </p:cNvPr>
          <p:cNvPicPr preferRelativeResize="0"/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2734036" cy="6867719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  <a:noFill/>
        </p:spPr>
      </p:pic>
      <p:sp>
        <p:nvSpPr>
          <p:cNvPr id="183" name="Isosceles Triangle 182">
            <a:extLst>
              <a:ext uri="{FF2B5EF4-FFF2-40B4-BE49-F238E27FC236}">
                <a16:creationId xmlns:a16="http://schemas.microsoft.com/office/drawing/2014/main" id="{F79CE827-59B2-40E7-030C-46FB89E65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152" name="Google Shape;152;p21">
            <a:extLst>
              <a:ext uri="{FF2B5EF4-FFF2-40B4-BE49-F238E27FC236}">
                <a16:creationId xmlns:a16="http://schemas.microsoft.com/office/drawing/2014/main" id="{99A3DD5F-CCF0-0719-FFDD-61D2801DF64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734056" y="1376515"/>
            <a:ext cx="7256205" cy="4675239"/>
          </a:xfrm>
          <a:prstGeom prst="rect">
            <a:avLst/>
          </a:prstGeom>
        </p:spPr>
        <p:txBody>
          <a:bodyPr spcFirstLastPara="1" lIns="91425" tIns="45700" rIns="91425" bIns="45700" anchorCtr="0">
            <a:normAutofit fontScale="85000" lnSpcReduction="10000"/>
          </a:bodyPr>
          <a:lstStyle/>
          <a:p>
            <a:r>
              <a:rPr lang="en-US" sz="2400" dirty="0"/>
              <a:t>We re-implemented the paper's zero-length packet classifier in Python using modern machine learning tools.</a:t>
            </a:r>
          </a:p>
          <a:p>
            <a:r>
              <a:rPr lang="en-US" sz="2400" dirty="0"/>
              <a:t>Trained on the original dataset, our model achieved </a:t>
            </a:r>
            <a:r>
              <a:rPr lang="en-US" sz="2400" b="1" dirty="0"/>
              <a:t>94% accuracy</a:t>
            </a:r>
            <a:r>
              <a:rPr lang="en-US" sz="2400" dirty="0"/>
              <a:t>, closely matching the paper's reported results (~97%).</a:t>
            </a:r>
          </a:p>
          <a:p>
            <a:r>
              <a:rPr lang="en-US" sz="2400" dirty="0"/>
              <a:t>Testing on newer PCAPs from current applications revealed a </a:t>
            </a:r>
            <a:r>
              <a:rPr lang="en-US" sz="2400" b="1" dirty="0"/>
              <a:t>significant accuracy drop</a:t>
            </a:r>
            <a:r>
              <a:rPr lang="en-US" sz="2400" dirty="0"/>
              <a:t>.</a:t>
            </a:r>
          </a:p>
          <a:p>
            <a:r>
              <a:rPr lang="en-US" sz="2400" dirty="0"/>
              <a:t>Further investigation showed that </a:t>
            </a:r>
            <a:r>
              <a:rPr lang="en-US" sz="2400" b="1" dirty="0"/>
              <a:t>protocol evolution</a:t>
            </a:r>
            <a:r>
              <a:rPr lang="en-US" sz="2400" dirty="0"/>
              <a:t> (e.g., HTTP/3, QUIC) likely caused changes in traffic patterns.</a:t>
            </a:r>
          </a:p>
          <a:p>
            <a:r>
              <a:rPr lang="en-US" sz="2400" dirty="0"/>
              <a:t>We collected fresh traffic, retrained the model, and </a:t>
            </a:r>
            <a:r>
              <a:rPr lang="en-US" sz="2400" b="1" dirty="0"/>
              <a:t>restored performance to 94%</a:t>
            </a:r>
            <a:r>
              <a:rPr lang="en-US" sz="2400" dirty="0"/>
              <a:t>, demonstrating the classifier’s </a:t>
            </a:r>
            <a:r>
              <a:rPr lang="en-US" sz="2400" b="1" dirty="0"/>
              <a:t>continued relevance in modern networks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9398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>
          <a:extLst>
            <a:ext uri="{FF2B5EF4-FFF2-40B4-BE49-F238E27FC236}">
              <a16:creationId xmlns:a16="http://schemas.microsoft.com/office/drawing/2014/main" id="{D1E1EB8E-19D9-A632-745D-AD916236B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66E979-674B-9A14-5F7E-E7BF34797AF5}"/>
              </a:ext>
            </a:extLst>
          </p:cNvPr>
          <p:cNvSpPr txBox="1"/>
          <p:nvPr/>
        </p:nvSpPr>
        <p:spPr>
          <a:xfrm>
            <a:off x="275303" y="162553"/>
            <a:ext cx="8760542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b="1" kern="12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Classifier - Results &amp; Findings</a:t>
            </a:r>
            <a:endParaRPr lang="he-IL" sz="3600" b="1" kern="1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90BACC-DE5E-5378-4505-78465DB37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960" y="1039882"/>
            <a:ext cx="5715000" cy="2857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10C44D6-3467-80BC-0F77-DABD7DEF27A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40848" y="3883494"/>
            <a:ext cx="3640974" cy="281195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CF09462-15EB-BB61-2802-15DDEDD833F0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09371" y="3912745"/>
            <a:ext cx="3601535" cy="2753450"/>
          </a:xfrm>
          <a:prstGeom prst="rect">
            <a:avLst/>
          </a:prstGeom>
        </p:spPr>
      </p:pic>
      <p:sp>
        <p:nvSpPr>
          <p:cNvPr id="20" name="Google Shape;152;p21">
            <a:extLst>
              <a:ext uri="{FF2B5EF4-FFF2-40B4-BE49-F238E27FC236}">
                <a16:creationId xmlns:a16="http://schemas.microsoft.com/office/drawing/2014/main" id="{BFF86F7E-71B8-EC2A-D70E-46EEEBB74FC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10178" y="1244422"/>
            <a:ext cx="4836782" cy="4675239"/>
          </a:xfrm>
          <a:prstGeom prst="rect">
            <a:avLst/>
          </a:prstGeom>
        </p:spPr>
        <p:txBody>
          <a:bodyPr spcFirstLastPara="1" lIns="91425" tIns="45700" rIns="91425" bIns="45700" anchorCtr="0">
            <a:normAutofit fontScale="925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Initial training on legacy data yielded high accuracy, but performance declined under modern traffic patterns.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Protocol evolution altered flow behaviors, especially in payload exchange sequences.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After retraining on updated traffic, the classifier regained high accuracy, validating its adaptability.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Successfully deployed in real-time to support dynamic, application-aware load balancing.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Confirms that zero-length packet features remain effective even in evolving protocol environments.</a:t>
            </a:r>
            <a:br>
              <a:rPr lang="en-GB" sz="1800" dirty="0"/>
            </a:br>
            <a:endParaRPr lang="en-IL" sz="1800" dirty="0"/>
          </a:p>
          <a:p>
            <a:pPr>
              <a:buFont typeface="Wingdings" panose="05000000000000000000" pitchFamily="2" charset="2"/>
              <a:buChar char="Ø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086272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>
          <a:extLst>
            <a:ext uri="{FF2B5EF4-FFF2-40B4-BE49-F238E27FC236}">
              <a16:creationId xmlns:a16="http://schemas.microsoft.com/office/drawing/2014/main" id="{5EFDF7E0-3B04-D347-CA80-72D0D10DE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018ED7-DDC0-B2A5-0A5C-2C6325F48E60}"/>
              </a:ext>
            </a:extLst>
          </p:cNvPr>
          <p:cNvSpPr txBox="1"/>
          <p:nvPr/>
        </p:nvSpPr>
        <p:spPr>
          <a:xfrm>
            <a:off x="275303" y="162553"/>
            <a:ext cx="8760542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b="1" kern="12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ML Based Traffic Classification</a:t>
            </a:r>
            <a:endParaRPr lang="he-IL" sz="3600" b="1" kern="1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12" name="Picture 11" descr="A graph with a line&#10;&#10;AI-generated content may be incorrect.">
            <a:extLst>
              <a:ext uri="{FF2B5EF4-FFF2-40B4-BE49-F238E27FC236}">
                <a16:creationId xmlns:a16="http://schemas.microsoft.com/office/drawing/2014/main" id="{15837590-51AF-1C57-CF66-1DC7896CEF6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35781" y="1432361"/>
            <a:ext cx="4276360" cy="325840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3D6B4D5-9E4A-7398-85CF-1597FF78E7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59386" y="4952372"/>
            <a:ext cx="7334250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B81F84E-219E-3DFD-301B-091215BF8317}"/>
              </a:ext>
            </a:extLst>
          </p:cNvPr>
          <p:cNvSpPr txBox="1"/>
          <p:nvPr/>
        </p:nvSpPr>
        <p:spPr>
          <a:xfrm>
            <a:off x="401428" y="970696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Classification Report</a:t>
            </a:r>
            <a:endParaRPr lang="en-IL" sz="2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4E9855-AB7C-3868-F019-F1778BE6D14F}"/>
              </a:ext>
            </a:extLst>
          </p:cNvPr>
          <p:cNvSpPr txBox="1"/>
          <p:nvPr/>
        </p:nvSpPr>
        <p:spPr>
          <a:xfrm>
            <a:off x="6214505" y="1016168"/>
            <a:ext cx="3518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Accuracy Optimization</a:t>
            </a:r>
            <a:endParaRPr lang="en-IL" sz="2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7A23D6-8E7A-D8D6-24D9-76CE23F741D8}"/>
              </a:ext>
            </a:extLst>
          </p:cNvPr>
          <p:cNvSpPr txBox="1"/>
          <p:nvPr/>
        </p:nvSpPr>
        <p:spPr>
          <a:xfrm>
            <a:off x="843705" y="5573017"/>
            <a:ext cx="29086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Real-Time Decisions</a:t>
            </a:r>
            <a:endParaRPr lang="en-IL" sz="24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A10F898-7A61-84C0-88C0-A995D086A857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303" y="1477833"/>
            <a:ext cx="4675845" cy="321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941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2849562" y="609600"/>
            <a:ext cx="6424440" cy="1320800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Arial"/>
              </a:rPr>
              <a:t>Difficulties</a:t>
            </a:r>
            <a:r>
              <a:rPr lang="en-US" dirty="0"/>
              <a:t>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Problems</a:t>
            </a:r>
            <a:endParaRPr lang="en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Google Shape;111;p17" descr="Illuminated server room panel">
            <a:extLst>
              <a:ext uri="{FF2B5EF4-FFF2-40B4-BE49-F238E27FC236}">
                <a16:creationId xmlns:a16="http://schemas.microsoft.com/office/drawing/2014/main" id="{380C5CC9-FF71-44C9-7F59-25F1C9E31681}"/>
              </a:ext>
            </a:extLst>
          </p:cNvPr>
          <p:cNvPicPr preferRelativeResize="0"/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2734036" cy="6867719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  <a:noFill/>
        </p:spPr>
      </p:pic>
      <p:sp>
        <p:nvSpPr>
          <p:cNvPr id="183" name="Isosceles Triangle 182">
            <a:extLst>
              <a:ext uri="{FF2B5EF4-FFF2-40B4-BE49-F238E27FC236}">
                <a16:creationId xmlns:a16="http://schemas.microsoft.com/office/drawing/2014/main" id="{EB6743CF-E74B-4A3C-A785-599069DB8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152" name="Google Shape;152;p21"/>
          <p:cNvSpPr txBox="1">
            <a:spLocks noGrp="1"/>
          </p:cNvSpPr>
          <p:nvPr>
            <p:ph idx="1"/>
          </p:nvPr>
        </p:nvSpPr>
        <p:spPr>
          <a:xfrm>
            <a:off x="2734056" y="1376515"/>
            <a:ext cx="7256205" cy="4675239"/>
          </a:xfrm>
          <a:prstGeom prst="rect">
            <a:avLst/>
          </a:prstGeom>
        </p:spPr>
        <p:txBody>
          <a:bodyPr spcFirstLastPara="1" lIns="91425" tIns="45700" rIns="91425" bIns="45700" anchorCtr="0">
            <a:normAutofit fontScale="77500" lnSpcReduction="20000"/>
          </a:bodyPr>
          <a:lstStyle/>
          <a:p>
            <a:pPr marL="0" indent="0">
              <a:buNone/>
            </a:pPr>
            <a:r>
              <a:rPr lang="en-GB" sz="2300" b="1" dirty="0"/>
              <a:t>Load-Balancer: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100" dirty="0"/>
              <a:t>There is</a:t>
            </a:r>
            <a:r>
              <a:rPr lang="he-IL" sz="2100" dirty="0"/>
              <a:t> </a:t>
            </a:r>
            <a:r>
              <a:rPr lang="en-GB" sz="2100" dirty="0"/>
              <a:t>barely any documentation available online for implementing a Kubernetes load balancer with complex decision-making rules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1800" dirty="0"/>
              <a:t>We decided to implement traffic classifier that will </a:t>
            </a:r>
            <a:r>
              <a:rPr lang="en-US" sz="1800" dirty="0"/>
              <a:t>help </a:t>
            </a:r>
            <a:r>
              <a:rPr lang="en-GB" sz="1800" dirty="0"/>
              <a:t>our prototype load balancer make decisions.</a:t>
            </a:r>
          </a:p>
          <a:p>
            <a:pPr marL="0" indent="0">
              <a:buNone/>
            </a:pPr>
            <a:r>
              <a:rPr lang="en-GB" sz="2300" b="1" dirty="0"/>
              <a:t>Zero-Length</a:t>
            </a:r>
            <a:r>
              <a:rPr lang="en-GB" sz="2300" dirty="0"/>
              <a:t> </a:t>
            </a:r>
            <a:r>
              <a:rPr lang="en-GB" sz="2300" b="1" dirty="0"/>
              <a:t>Traffic-Classifier: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100" dirty="0"/>
              <a:t>The training database was outdated. We discovered it during real-time classification testing. We saw that current traffic flows differed from the older dataset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1800" dirty="0"/>
              <a:t>We decided to </a:t>
            </a:r>
            <a:r>
              <a:rPr lang="en-US" sz="1800" dirty="0"/>
              <a:t>collect new traffic data, then to </a:t>
            </a:r>
            <a:r>
              <a:rPr lang="en-GB" sz="1800" dirty="0"/>
              <a:t>re-evaluate whether the original theory still holds, and test if the module can function as a real-time classifier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sz="2100" dirty="0"/>
              <a:t>Classification output is used by the load-balancer to decide how to route traffic. We couldn’t deploy Docker containers for controlled TCP flow generation in the university environment, due to security concerns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sz="1800" dirty="0"/>
              <a:t>We used DNS IPs of a specific app and captured traffic using </a:t>
            </a:r>
            <a:r>
              <a:rPr lang="en-GB" sz="1800" dirty="0" err="1"/>
              <a:t>tcpdump</a:t>
            </a:r>
            <a:r>
              <a:rPr lang="en-GB" sz="1800" dirty="0"/>
              <a:t> to collect the required data</a:t>
            </a:r>
            <a:br>
              <a:rPr lang="en-GB" sz="1800" dirty="0"/>
            </a:br>
            <a:endParaRPr lang="en-IL" sz="1800" dirty="0"/>
          </a:p>
          <a:p>
            <a:pPr>
              <a:buFont typeface="Wingdings" panose="05000000000000000000" pitchFamily="2" charset="2"/>
              <a:buChar char="Ø"/>
            </a:pPr>
            <a:endParaRPr lang="en-GB" b="1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>
            <a:spLocks noGrp="1"/>
          </p:cNvSpPr>
          <p:nvPr>
            <p:ph type="title"/>
          </p:nvPr>
        </p:nvSpPr>
        <p:spPr>
          <a:xfrm>
            <a:off x="2849562" y="609600"/>
            <a:ext cx="4701612" cy="1320800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Conclusions &amp; Progress Comparison</a:t>
            </a:r>
            <a:endParaRPr lang="en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Google Shape;111;p17" descr="Illuminated server room panel">
            <a:extLst>
              <a:ext uri="{FF2B5EF4-FFF2-40B4-BE49-F238E27FC236}">
                <a16:creationId xmlns:a16="http://schemas.microsoft.com/office/drawing/2014/main" id="{2D11A783-C16B-8C7B-7A0E-B707FE5A873A}"/>
              </a:ext>
            </a:extLst>
          </p:cNvPr>
          <p:cNvPicPr preferRelativeResize="0"/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2734036" cy="6867719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  <a:noFill/>
        </p:spPr>
      </p:pic>
      <p:sp>
        <p:nvSpPr>
          <p:cNvPr id="163" name="Isosceles Triangle 162">
            <a:extLst>
              <a:ext uri="{FF2B5EF4-FFF2-40B4-BE49-F238E27FC236}">
                <a16:creationId xmlns:a16="http://schemas.microsoft.com/office/drawing/2014/main" id="{EB6743CF-E74B-4A3C-A785-599069DB8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158" name="Google Shape;158;p22"/>
          <p:cNvSpPr txBox="1">
            <a:spLocks noGrp="1"/>
          </p:cNvSpPr>
          <p:nvPr>
            <p:ph idx="1"/>
          </p:nvPr>
        </p:nvSpPr>
        <p:spPr>
          <a:xfrm>
            <a:off x="2849562" y="2160589"/>
            <a:ext cx="6668064" cy="3880773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>
              <a:buNone/>
            </a:pPr>
            <a:r>
              <a:rPr lang="en-GB" dirty="0"/>
              <a:t>The project primary goal is deploying a physical data </a:t>
            </a:r>
            <a:r>
              <a:rPr lang="en-GB" dirty="0" err="1"/>
              <a:t>center</a:t>
            </a:r>
            <a:r>
              <a:rPr lang="en-GB" dirty="0"/>
              <a:t> testbed to explore network management mechanisms, starting with load balancing. Challenges in modifying Kubernetes' default load balancer without external tools led us to first focus on AI-based traffic classification to help us identify the type of the flows, laying the groundwork for future load balancing.</a:t>
            </a:r>
            <a:endParaRPr lang="en-IL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04">
          <a:extLst>
            <a:ext uri="{FF2B5EF4-FFF2-40B4-BE49-F238E27FC236}">
              <a16:creationId xmlns:a16="http://schemas.microsoft.com/office/drawing/2014/main" id="{3A15C195-57FE-09A7-2F5D-0A308E3C3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11;p17" descr="Illuminated server room panel">
            <a:extLst>
              <a:ext uri="{FF2B5EF4-FFF2-40B4-BE49-F238E27FC236}">
                <a16:creationId xmlns:a16="http://schemas.microsoft.com/office/drawing/2014/main" id="{2620E41F-9E78-3E38-D207-0BB81DF42364}"/>
              </a:ext>
            </a:extLst>
          </p:cNvPr>
          <p:cNvPicPr preferRelativeResize="0"/>
          <p:nvPr/>
        </p:nvPicPr>
        <p:blipFill rotWithShape="1">
          <a:blip r:embed="rId3" cstate="email">
            <a:alphaModFix amt="8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noFill/>
        </p:spPr>
      </p:pic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CC9FAECF-CD94-BA2F-B101-B450DA0617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99656" y="215626"/>
            <a:ext cx="4088190" cy="2369093"/>
          </a:xfr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r">
              <a:spcAft>
                <a:spcPts val="0"/>
              </a:spcAft>
              <a:buClr>
                <a:schemeClr val="dk1"/>
              </a:buClr>
              <a:buSzPts val="3600"/>
            </a:pPr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</a:p>
          <a:p>
            <a:pPr marL="0" lvl="0" indent="0" algn="r"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4800" dirty="0"/>
          </a:p>
        </p:txBody>
      </p:sp>
      <p:graphicFrame>
        <p:nvGraphicFramePr>
          <p:cNvPr id="112" name="Google Shape;106;p16">
            <a:extLst>
              <a:ext uri="{FF2B5EF4-FFF2-40B4-BE49-F238E27FC236}">
                <a16:creationId xmlns:a16="http://schemas.microsoft.com/office/drawing/2014/main" id="{0859D62E-B413-67CD-4403-07B85F4BD5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522374"/>
              </p:ext>
            </p:extLst>
          </p:nvPr>
        </p:nvGraphicFramePr>
        <p:xfrm>
          <a:off x="1884800" y="2070986"/>
          <a:ext cx="8596668" cy="388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350589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111;p17" descr="Illuminated server room panel">
            <a:extLst>
              <a:ext uri="{FF2B5EF4-FFF2-40B4-BE49-F238E27FC236}">
                <a16:creationId xmlns:a16="http://schemas.microsoft.com/office/drawing/2014/main" id="{11AFB54A-5908-10A6-91AD-CE9ED706B3E2}"/>
              </a:ext>
            </a:extLst>
          </p:cNvPr>
          <p:cNvPicPr preferRelativeResize="0"/>
          <p:nvPr/>
        </p:nvPicPr>
        <p:blipFill rotWithShape="1">
          <a:blip r:embed="rId3" cstate="email">
            <a:alphaModFix amt="8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noFill/>
        </p:spPr>
      </p:pic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99656" y="215626"/>
            <a:ext cx="4088190" cy="2369093"/>
          </a:xfr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r">
              <a:spcAft>
                <a:spcPts val="0"/>
              </a:spcAft>
              <a:buClr>
                <a:schemeClr val="dk1"/>
              </a:buClr>
              <a:buSzPts val="3600"/>
            </a:pPr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Objectives</a:t>
            </a:r>
          </a:p>
          <a:p>
            <a:pPr marL="0" lvl="0" indent="0" algn="r">
              <a:spcAft>
                <a:spcPts val="0"/>
              </a:spcAft>
              <a:buClr>
                <a:schemeClr val="dk1"/>
              </a:buClr>
              <a:buSzPts val="3600"/>
            </a:pPr>
            <a:endParaRPr lang="en-US" sz="4800" dirty="0"/>
          </a:p>
        </p:txBody>
      </p:sp>
      <p:graphicFrame>
        <p:nvGraphicFramePr>
          <p:cNvPr id="112" name="Google Shape;106;p16">
            <a:extLst>
              <a:ext uri="{FF2B5EF4-FFF2-40B4-BE49-F238E27FC236}">
                <a16:creationId xmlns:a16="http://schemas.microsoft.com/office/drawing/2014/main" id="{40F24D3D-C740-10EE-002C-B3D4A1F93C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876592"/>
              </p:ext>
            </p:extLst>
          </p:nvPr>
        </p:nvGraphicFramePr>
        <p:xfrm>
          <a:off x="1884800" y="2070986"/>
          <a:ext cx="8596668" cy="388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114" name="TextBox 2">
            <a:extLst>
              <a:ext uri="{FF2B5EF4-FFF2-40B4-BE49-F238E27FC236}">
                <a16:creationId xmlns:a16="http://schemas.microsoft.com/office/drawing/2014/main" id="{CD3CD660-7F2F-457D-9DE0-450E657296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694821"/>
              </p:ext>
            </p:extLst>
          </p:nvPr>
        </p:nvGraphicFramePr>
        <p:xfrm>
          <a:off x="2113551" y="2426322"/>
          <a:ext cx="8139165" cy="31700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0">
          <a:extLst>
            <a:ext uri="{FF2B5EF4-FFF2-40B4-BE49-F238E27FC236}">
              <a16:creationId xmlns:a16="http://schemas.microsoft.com/office/drawing/2014/main" id="{3E0AB5D9-8D18-111F-B772-3CDE294D89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>
            <a:extLst>
              <a:ext uri="{FF2B5EF4-FFF2-40B4-BE49-F238E27FC236}">
                <a16:creationId xmlns:a16="http://schemas.microsoft.com/office/drawing/2014/main" id="{C90392F7-0BFB-D5FE-81CE-F6C437AA6F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49562" y="609600"/>
            <a:ext cx="6424440" cy="1320800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Arial"/>
              </a:rPr>
              <a:t>The Main Challenge</a:t>
            </a:r>
            <a:endParaRPr lang="en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Google Shape;111;p17" descr="Illuminated server room panel">
            <a:extLst>
              <a:ext uri="{FF2B5EF4-FFF2-40B4-BE49-F238E27FC236}">
                <a16:creationId xmlns:a16="http://schemas.microsoft.com/office/drawing/2014/main" id="{8A81B0B0-D14B-64FF-C6A0-823FF1D19524}"/>
              </a:ext>
            </a:extLst>
          </p:cNvPr>
          <p:cNvPicPr preferRelativeResize="0"/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2734036" cy="6867719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  <a:noFill/>
        </p:spPr>
      </p:pic>
      <p:sp>
        <p:nvSpPr>
          <p:cNvPr id="183" name="Isosceles Triangle 182">
            <a:extLst>
              <a:ext uri="{FF2B5EF4-FFF2-40B4-BE49-F238E27FC236}">
                <a16:creationId xmlns:a16="http://schemas.microsoft.com/office/drawing/2014/main" id="{1F555274-3D4C-3CBE-78A4-794F293CAA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152" name="Google Shape;152;p21">
            <a:extLst>
              <a:ext uri="{FF2B5EF4-FFF2-40B4-BE49-F238E27FC236}">
                <a16:creationId xmlns:a16="http://schemas.microsoft.com/office/drawing/2014/main" id="{C9245804-0BED-41FB-5147-71258AC2989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734056" y="1376515"/>
            <a:ext cx="7256205" cy="4675239"/>
          </a:xfrm>
          <a:prstGeom prst="rect">
            <a:avLst/>
          </a:prstGeom>
        </p:spPr>
        <p:txBody>
          <a:bodyPr spcFirstLastPara="1" lIns="91425" tIns="45700" rIns="91425" bIns="45700" anchorCtr="0">
            <a:normAutofit fontScale="92500"/>
          </a:bodyPr>
          <a:lstStyle/>
          <a:p>
            <a:pPr marL="0" indent="0">
              <a:buNone/>
            </a:pPr>
            <a:r>
              <a:rPr lang="en-US" sz="2400" dirty="0"/>
              <a:t>Operating large-scale data centers with high-end networking and compute infrastructure requires significant financial resources.</a:t>
            </a:r>
          </a:p>
          <a:p>
            <a:pPr marL="0" indent="0">
              <a:buNone/>
            </a:pPr>
            <a:br>
              <a:rPr lang="en-US" sz="2400" dirty="0"/>
            </a:br>
            <a:r>
              <a:rPr lang="en-US" sz="2400" dirty="0"/>
              <a:t>To overcome this, we designed a small-scale, low-budget physical data center that functions as a proof of concept (PoC).</a:t>
            </a:r>
          </a:p>
          <a:p>
            <a:pPr marL="0" indent="0">
              <a:buNone/>
            </a:pPr>
            <a:br>
              <a:rPr lang="en-US" sz="2400" dirty="0"/>
            </a:br>
            <a:r>
              <a:rPr lang="en-US" sz="2400" dirty="0"/>
              <a:t>The core idea is that successful results at this scale can be extrapolated to larger deployments, requiring only additional hardware, while preserving the fundamental performance and classification behavior.</a:t>
            </a:r>
          </a:p>
        </p:txBody>
      </p:sp>
    </p:spTree>
    <p:extLst>
      <p:ext uri="{BB962C8B-B14F-4D97-AF65-F5344CB8AC3E}">
        <p14:creationId xmlns:p14="http://schemas.microsoft.com/office/powerpoint/2010/main" val="2971680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roup 141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146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147" name="Isosceles Triangle 146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148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149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150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151" name="Isosceles Triangle 150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152" name="Isosceles Triangle 151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</p:grpSp>
      <p:pic>
        <p:nvPicPr>
          <p:cNvPr id="2" name="Google Shape;111;p17" descr="Illuminated server room panel">
            <a:extLst>
              <a:ext uri="{FF2B5EF4-FFF2-40B4-BE49-F238E27FC236}">
                <a16:creationId xmlns:a16="http://schemas.microsoft.com/office/drawing/2014/main" id="{1F444FF7-BACD-55DD-CC7E-71AEF18DF7C8}"/>
              </a:ext>
            </a:extLst>
          </p:cNvPr>
          <p:cNvPicPr preferRelativeResize="0"/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noFill/>
        </p:spPr>
      </p:pic>
      <p:sp>
        <p:nvSpPr>
          <p:cNvPr id="132" name="Google Shape;132;p18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>
              <a:spcAft>
                <a:spcPts val="0"/>
              </a:spcAft>
              <a:buClr>
                <a:schemeClr val="dk1"/>
              </a:buClr>
              <a:buSzPts val="3600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Goals</a:t>
            </a:r>
          </a:p>
        </p:txBody>
      </p: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8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160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16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164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166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168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sp>
        <p:nvSpPr>
          <p:cNvPr id="170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L"/>
          </a:p>
        </p:txBody>
      </p:sp>
      <p:graphicFrame>
        <p:nvGraphicFramePr>
          <p:cNvPr id="137" name="Google Shape;133;p18">
            <a:extLst>
              <a:ext uri="{FF2B5EF4-FFF2-40B4-BE49-F238E27FC236}">
                <a16:creationId xmlns:a16="http://schemas.microsoft.com/office/drawing/2014/main" id="{AC671D15-3BEF-7FDD-B7DE-A3ED1C2390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0631335"/>
              </p:ext>
            </p:extLst>
          </p:nvPr>
        </p:nvGraphicFramePr>
        <p:xfrm>
          <a:off x="677334" y="2160589"/>
          <a:ext cx="3851122" cy="388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2F9AC-44A2-76C7-AE81-AC8F6988D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82C6C56-DC1E-5D89-A92F-BA2B47695300}"/>
              </a:ext>
            </a:extLst>
          </p:cNvPr>
          <p:cNvSpPr txBox="1"/>
          <p:nvPr/>
        </p:nvSpPr>
        <p:spPr>
          <a:xfrm>
            <a:off x="314631" y="510557"/>
            <a:ext cx="555360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kern="12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Project Development</a:t>
            </a:r>
            <a:endParaRPr lang="he-IL" sz="3600" kern="1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2" name="Google Shape;152;p21">
            <a:extLst>
              <a:ext uri="{FF2B5EF4-FFF2-40B4-BE49-F238E27FC236}">
                <a16:creationId xmlns:a16="http://schemas.microsoft.com/office/drawing/2014/main" id="{40F78B83-598B-7A8F-D097-89F0E2D332E3}"/>
              </a:ext>
            </a:extLst>
          </p:cNvPr>
          <p:cNvSpPr txBox="1">
            <a:spLocks/>
          </p:cNvSpPr>
          <p:nvPr/>
        </p:nvSpPr>
        <p:spPr>
          <a:xfrm>
            <a:off x="533467" y="1276032"/>
            <a:ext cx="8861742" cy="4675239"/>
          </a:xfrm>
          <a:prstGeom prst="rect">
            <a:avLst/>
          </a:prstGeom>
        </p:spPr>
        <p:txBody>
          <a:bodyPr spcFirstLastPara="1" lIns="91425" tIns="45700" rIns="91425" bIns="45700" anchorCtr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Deployed a physical small-scale data center to serve as a testbed for load balancing research.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Chose Kubernetes to emulate real-world data center behavior and offer a scalable, modular environment for protocol testing.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Implemented a basic prototype load balancer with simple decision rules to validate end-to-end functionality.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Identified a key assumption in many load balancing protocols (e.g., CONGA): prior knowledge of the application generating each flow.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Since our setup lacked this information, we realized the need for real-time application identification.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This led to the development of a traffic classifier capable of inferring the application based on flow characteristics.</a:t>
            </a:r>
          </a:p>
        </p:txBody>
      </p:sp>
    </p:spTree>
    <p:extLst>
      <p:ext uri="{BB962C8B-B14F-4D97-AF65-F5344CB8AC3E}">
        <p14:creationId xmlns:p14="http://schemas.microsoft.com/office/powerpoint/2010/main" val="1879783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FF05E1-9555-B756-B930-9C4A8E04DF0B}"/>
              </a:ext>
            </a:extLst>
          </p:cNvPr>
          <p:cNvSpPr txBox="1"/>
          <p:nvPr/>
        </p:nvSpPr>
        <p:spPr>
          <a:xfrm>
            <a:off x="314631" y="510557"/>
            <a:ext cx="5553606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kern="12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Data-Center</a:t>
            </a:r>
            <a:r>
              <a:rPr lang="en-US" sz="3600" b="1" dirty="0"/>
              <a:t> </a:t>
            </a:r>
            <a:r>
              <a:rPr lang="en-US" sz="3600" kern="12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Architecture</a:t>
            </a:r>
            <a:endParaRPr lang="he-IL" sz="3600" kern="1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diagram of a control plane&#10;&#10;AI-generated content may be incorrect.">
            <a:extLst>
              <a:ext uri="{FF2B5EF4-FFF2-40B4-BE49-F238E27FC236}">
                <a16:creationId xmlns:a16="http://schemas.microsoft.com/office/drawing/2014/main" id="{1C880A64-B9F3-911A-7863-373DA3EF973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2722" y="1156888"/>
            <a:ext cx="8126649" cy="512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22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 title="image (2).png"/>
          <p:cNvPicPr preferRelativeResize="0"/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823"/>
          <a:stretch/>
        </p:blipFill>
        <p:spPr>
          <a:xfrm>
            <a:off x="137901" y="4539217"/>
            <a:ext cx="4607730" cy="2072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6" name="Google Shape;146;p20" title="image (1).png"/>
          <p:cNvPicPr preferRelativeResize="0"/>
          <p:nvPr/>
        </p:nvPicPr>
        <p:blipFill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9361"/>
          <a:stretch/>
        </p:blipFill>
        <p:spPr>
          <a:xfrm>
            <a:off x="4866378" y="4539217"/>
            <a:ext cx="4708813" cy="2072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CECAF9D-7B87-F975-ADDB-6BC6E21506F3}"/>
              </a:ext>
            </a:extLst>
          </p:cNvPr>
          <p:cNvSpPr txBox="1"/>
          <p:nvPr/>
        </p:nvSpPr>
        <p:spPr>
          <a:xfrm>
            <a:off x="275302" y="162553"/>
            <a:ext cx="10668507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b="1" kern="12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Prototype Load-Balancer Deployment</a:t>
            </a:r>
            <a:endParaRPr lang="he-IL" sz="3600" b="1" kern="1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FBF471-6390-D279-DBB9-747D3D4DB7D3}"/>
              </a:ext>
            </a:extLst>
          </p:cNvPr>
          <p:cNvSpPr/>
          <p:nvPr/>
        </p:nvSpPr>
        <p:spPr>
          <a:xfrm>
            <a:off x="137901" y="4539217"/>
            <a:ext cx="4607730" cy="37789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802811-4863-6FD2-F247-D8EB75476DF6}"/>
              </a:ext>
            </a:extLst>
          </p:cNvPr>
          <p:cNvSpPr/>
          <p:nvPr/>
        </p:nvSpPr>
        <p:spPr>
          <a:xfrm>
            <a:off x="4909672" y="4539217"/>
            <a:ext cx="4665519" cy="37789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pic>
        <p:nvPicPr>
          <p:cNvPr id="9" name="Picture 8" descr="A computer screen shot of a program&#10;&#10;AI-generated content may be incorrect.">
            <a:extLst>
              <a:ext uri="{FF2B5EF4-FFF2-40B4-BE49-F238E27FC236}">
                <a16:creationId xmlns:a16="http://schemas.microsoft.com/office/drawing/2014/main" id="{A66C370F-A783-772E-9075-6988100CB239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328" r="2676"/>
          <a:stretch>
            <a:fillRect/>
          </a:stretch>
        </p:blipFill>
        <p:spPr>
          <a:xfrm>
            <a:off x="185427" y="1005728"/>
            <a:ext cx="7572225" cy="24232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5D1182F-17A2-2AB8-E668-7E28C76720CA}"/>
              </a:ext>
            </a:extLst>
          </p:cNvPr>
          <p:cNvSpPr txBox="1"/>
          <p:nvPr/>
        </p:nvSpPr>
        <p:spPr>
          <a:xfrm>
            <a:off x="3905955" y="3841028"/>
            <a:ext cx="4390946" cy="64633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3600" b="1" kern="12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Wireshark</a:t>
            </a:r>
            <a:r>
              <a:rPr lang="en-US" sz="3200" b="1" dirty="0"/>
              <a:t> </a:t>
            </a:r>
            <a:r>
              <a:rPr lang="en-US" sz="3600" b="1" kern="12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Captures</a:t>
            </a:r>
            <a:endParaRPr lang="he-IL" sz="3600" b="1" kern="1200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diagram of a control plane&#10;&#10;AI-generated content may be incorrect.">
            <a:extLst>
              <a:ext uri="{FF2B5EF4-FFF2-40B4-BE49-F238E27FC236}">
                <a16:creationId xmlns:a16="http://schemas.microsoft.com/office/drawing/2014/main" id="{B0BE74CD-8B6F-1292-0D8E-557956BCE640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9964" y="1107088"/>
            <a:ext cx="3841859" cy="2423272"/>
          </a:xfrm>
          <a:prstGeom prst="rect">
            <a:avLst/>
          </a:prstGeom>
        </p:spPr>
      </p:pic>
      <p:pic>
        <p:nvPicPr>
          <p:cNvPr id="3" name="Picture 2" descr="A computer equipment with wires plugged into it&#10;&#10;AI-generated content may be incorrect.">
            <a:extLst>
              <a:ext uri="{FF2B5EF4-FFF2-40B4-BE49-F238E27FC236}">
                <a16:creationId xmlns:a16="http://schemas.microsoft.com/office/drawing/2014/main" id="{9CC1E433-F721-C58F-0E2A-E5C736BD42B0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55439" y="3709698"/>
            <a:ext cx="2176740" cy="290231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roup 241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244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245" name="Isosceles Triangle 244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246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247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248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249" name="Isosceles Triangle 248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  <p:sp>
          <p:nvSpPr>
            <p:cNvPr id="250" name="Isosceles Triangle 249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L"/>
            </a:p>
          </p:txBody>
        </p:sp>
      </p:grpSp>
      <p:pic>
        <p:nvPicPr>
          <p:cNvPr id="2" name="Google Shape;97;p15" descr="Illuminated server room panel">
            <a:extLst>
              <a:ext uri="{FF2B5EF4-FFF2-40B4-BE49-F238E27FC236}">
                <a16:creationId xmlns:a16="http://schemas.microsoft.com/office/drawing/2014/main" id="{09F8E931-2F57-C631-017E-A66B777692F8}"/>
              </a:ext>
            </a:extLst>
          </p:cNvPr>
          <p:cNvPicPr preferRelativeResize="0"/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  <a:noFill/>
        </p:spPr>
      </p:pic>
      <p:sp>
        <p:nvSpPr>
          <p:cNvPr id="139" name="Google Shape;139;p19"/>
          <p:cNvSpPr txBox="1"/>
          <p:nvPr/>
        </p:nvSpPr>
        <p:spPr>
          <a:xfrm>
            <a:off x="1091740" y="-552026"/>
            <a:ext cx="4311617" cy="2372168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dk1"/>
              </a:buClr>
              <a:buSzPts val="1800"/>
            </a:pPr>
            <a:r>
              <a:rPr lang="en-US" sz="5000" b="1" i="0" u="none" strike="noStrike" kern="1200" cap="non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Important Experiments</a:t>
            </a:r>
          </a:p>
        </p:txBody>
      </p:sp>
      <p:sp>
        <p:nvSpPr>
          <p:cNvPr id="138" name="Google Shape;138;p19"/>
          <p:cNvSpPr txBox="1"/>
          <p:nvPr/>
        </p:nvSpPr>
        <p:spPr>
          <a:xfrm>
            <a:off x="6422100" y="2315050"/>
            <a:ext cx="5579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</a:endParaRPr>
          </a:p>
        </p:txBody>
      </p:sp>
      <p:graphicFrame>
        <p:nvGraphicFramePr>
          <p:cNvPr id="142" name="Google Shape;140;p19">
            <a:extLst>
              <a:ext uri="{FF2B5EF4-FFF2-40B4-BE49-F238E27FC236}">
                <a16:creationId xmlns:a16="http://schemas.microsoft.com/office/drawing/2014/main" id="{7501E69F-DCA2-754A-5B7A-FD234E6407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4080380"/>
              </p:ext>
            </p:extLst>
          </p:nvPr>
        </p:nvGraphicFramePr>
        <p:xfrm>
          <a:off x="612648" y="1871398"/>
          <a:ext cx="10653578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1_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5284</TotalTime>
  <Words>1030</Words>
  <Application>Microsoft Office PowerPoint</Application>
  <PresentationFormat>Widescreen</PresentationFormat>
  <Paragraphs>75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Courier New</vt:lpstr>
      <vt:lpstr>Trebuchet MS</vt:lpstr>
      <vt:lpstr>Wingdings</vt:lpstr>
      <vt:lpstr>Wingdings 3</vt:lpstr>
      <vt:lpstr>1_Facet</vt:lpstr>
      <vt:lpstr>Facet</vt:lpstr>
      <vt:lpstr> Data-Center Architecture With Flow Classification P-2025-128</vt:lpstr>
      <vt:lpstr>Introduction </vt:lpstr>
      <vt:lpstr>Objectives </vt:lpstr>
      <vt:lpstr>The Main Challenge</vt:lpstr>
      <vt:lpstr>Project Goals</vt:lpstr>
      <vt:lpstr>PowerPoint Presentation</vt:lpstr>
      <vt:lpstr>PowerPoint Presentation</vt:lpstr>
      <vt:lpstr>PowerPoint Presentation</vt:lpstr>
      <vt:lpstr>PowerPoint Presentation</vt:lpstr>
      <vt:lpstr>Motivation For Traffic Classifier</vt:lpstr>
      <vt:lpstr>Inspired By: Traffic Classification Using Zero-Length Packets</vt:lpstr>
      <vt:lpstr>Applying the Classifier on Real-World Data</vt:lpstr>
      <vt:lpstr>PowerPoint Presentation</vt:lpstr>
      <vt:lpstr>PowerPoint Presentation</vt:lpstr>
      <vt:lpstr>Difficulties And Problems</vt:lpstr>
      <vt:lpstr>Conclusions &amp; Progress Comparison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Roi Alus</dc:creator>
  <cp:lastModifiedBy>רועי אלוס</cp:lastModifiedBy>
  <cp:revision>61</cp:revision>
  <dcterms:modified xsi:type="dcterms:W3CDTF">2025-07-16T11:41:51Z</dcterms:modified>
</cp:coreProperties>
</file>